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9"/>
  </p:notesMasterIdLst>
  <p:sldIdLst>
    <p:sldId id="256" r:id="rId2"/>
    <p:sldId id="257" r:id="rId3"/>
    <p:sldId id="258" r:id="rId4"/>
    <p:sldId id="259" r:id="rId5"/>
    <p:sldId id="260" r:id="rId6"/>
    <p:sldId id="261" r:id="rId7"/>
    <p:sldId id="264" r:id="rId8"/>
    <p:sldId id="262" r:id="rId9"/>
    <p:sldId id="267" r:id="rId10"/>
    <p:sldId id="263" r:id="rId11"/>
    <p:sldId id="265" r:id="rId12"/>
    <p:sldId id="266" r:id="rId13"/>
    <p:sldId id="268" r:id="rId14"/>
    <p:sldId id="269" r:id="rId15"/>
    <p:sldId id="270" r:id="rId16"/>
    <p:sldId id="271" r:id="rId17"/>
    <p:sldId id="272"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137" autoAdjust="0"/>
  </p:normalViewPr>
  <p:slideViewPr>
    <p:cSldViewPr>
      <p:cViewPr varScale="1">
        <p:scale>
          <a:sx n="71" d="100"/>
          <a:sy n="71" d="100"/>
        </p:scale>
        <p:origin x="-168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EA20A6-BA9F-41E1-A802-380EA36AFD6E}" type="datetimeFigureOut">
              <a:rPr lang="tr-TR" smtClean="0"/>
              <a:pPr/>
              <a:t>31.10.2017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55FAEA-43A2-458F-B295-E4F2593B1BCC}"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955FAEA-43A2-458F-B295-E4F2593B1BCC}" type="slidenum">
              <a:rPr lang="tr-TR" smtClean="0"/>
              <a:pPr/>
              <a:t>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4DAEAB48-5EB1-4A54-8335-94C000866CF3}" type="datetimeFigureOut">
              <a:rPr lang="tr-TR" smtClean="0"/>
              <a:pPr/>
              <a:t>31.10.2017</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AE2B5F68-4124-44D1-AAC7-90709BC435B5}" type="slidenum">
              <a:rPr lang="tr-TR" smtClean="0"/>
              <a:pPr/>
              <a:t>‹#›</a:t>
            </a:fld>
            <a:endParaRPr lang="tr-TR"/>
          </a:p>
        </p:txBody>
      </p:sp>
    </p:spTree>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4DAEAB48-5EB1-4A54-8335-94C000866CF3}" type="datetimeFigureOut">
              <a:rPr lang="tr-TR" smtClean="0"/>
              <a:pPr/>
              <a:t>31.10.2017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AE2B5F68-4124-44D1-AAC7-90709BC435B5}" type="slidenum">
              <a:rPr lang="tr-TR" smtClean="0"/>
              <a:pPr/>
              <a:t>‹#›</a:t>
            </a:fld>
            <a:endParaRPr lang="tr-TR"/>
          </a:p>
        </p:txBody>
      </p:sp>
    </p:spTree>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4DAEAB48-5EB1-4A54-8335-94C000866CF3}" type="datetimeFigureOut">
              <a:rPr lang="tr-TR" smtClean="0"/>
              <a:pPr/>
              <a:t>31.10.2017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AE2B5F68-4124-44D1-AAC7-90709BC435B5}" type="slidenum">
              <a:rPr lang="tr-TR" smtClean="0"/>
              <a:pPr/>
              <a:t>‹#›</a:t>
            </a:fld>
            <a:endParaRPr lang="tr-TR"/>
          </a:p>
        </p:txBody>
      </p:sp>
    </p:spTree>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4DAEAB48-5EB1-4A54-8335-94C000866CF3}" type="datetimeFigureOut">
              <a:rPr lang="tr-TR" smtClean="0"/>
              <a:pPr/>
              <a:t>31.10.2017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AE2B5F68-4124-44D1-AAC7-90709BC435B5}"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4DAEAB48-5EB1-4A54-8335-94C000866CF3}" type="datetimeFigureOut">
              <a:rPr lang="tr-TR" smtClean="0"/>
              <a:pPr/>
              <a:t>31.10.2017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AE2B5F68-4124-44D1-AAC7-90709BC435B5}"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4DAEAB48-5EB1-4A54-8335-94C000866CF3}" type="datetimeFigureOut">
              <a:rPr lang="tr-TR" smtClean="0"/>
              <a:pPr/>
              <a:t>31.10.2017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AE2B5F68-4124-44D1-AAC7-90709BC435B5}"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4DAEAB48-5EB1-4A54-8335-94C000866CF3}" type="datetimeFigureOut">
              <a:rPr lang="tr-TR" smtClean="0"/>
              <a:pPr/>
              <a:t>31.10.2017</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AE2B5F68-4124-44D1-AAC7-90709BC435B5}"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4DAEAB48-5EB1-4A54-8335-94C000866CF3}" type="datetimeFigureOut">
              <a:rPr lang="tr-TR" smtClean="0"/>
              <a:pPr/>
              <a:t>31.10.2017</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AE2B5F68-4124-44D1-AAC7-90709BC435B5}"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4DAEAB48-5EB1-4A54-8335-94C000866CF3}" type="datetimeFigureOut">
              <a:rPr lang="tr-TR" smtClean="0"/>
              <a:pPr/>
              <a:t>31.10.2017</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AE2B5F68-4124-44D1-AAC7-90709BC435B5}" type="slidenum">
              <a:rPr lang="tr-TR" smtClean="0"/>
              <a:pPr/>
              <a:t>‹#›</a:t>
            </a:fld>
            <a:endParaRPr lang="tr-TR"/>
          </a:p>
        </p:txBody>
      </p:sp>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4DAEAB48-5EB1-4A54-8335-94C000866CF3}" type="datetimeFigureOut">
              <a:rPr lang="tr-TR" smtClean="0"/>
              <a:pPr/>
              <a:t>31.10.2017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AE2B5F68-4124-44D1-AAC7-90709BC435B5}"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4DAEAB48-5EB1-4A54-8335-94C000866CF3}" type="datetimeFigureOut">
              <a:rPr lang="tr-TR" smtClean="0"/>
              <a:pPr/>
              <a:t>31.10.2017</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AE2B5F68-4124-44D1-AAC7-90709BC435B5}"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DAEAB48-5EB1-4A54-8335-94C000866CF3}" type="datetimeFigureOut">
              <a:rPr lang="tr-TR" smtClean="0"/>
              <a:pPr/>
              <a:t>31.10.2017</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E2B5F68-4124-44D1-AAC7-90709BC435B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med">
    <p:wedg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lgili resim"/>
          <p:cNvPicPr>
            <a:picLocks noChangeAspect="1" noChangeArrowheads="1"/>
          </p:cNvPicPr>
          <p:nvPr/>
        </p:nvPicPr>
        <p:blipFill>
          <a:blip r:embed="rId2"/>
          <a:srcRect/>
          <a:stretch>
            <a:fillRect/>
          </a:stretch>
        </p:blipFill>
        <p:spPr bwMode="auto">
          <a:xfrm>
            <a:off x="714348" y="714356"/>
            <a:ext cx="2286016" cy="2015061"/>
          </a:xfrm>
          <a:prstGeom prst="rect">
            <a:avLst/>
          </a:prstGeom>
          <a:noFill/>
        </p:spPr>
      </p:pic>
      <p:sp>
        <p:nvSpPr>
          <p:cNvPr id="2" name="1 Başlık"/>
          <p:cNvSpPr>
            <a:spLocks noGrp="1"/>
          </p:cNvSpPr>
          <p:nvPr>
            <p:ph type="ctrTitle"/>
          </p:nvPr>
        </p:nvSpPr>
        <p:spPr/>
        <p:txBody>
          <a:bodyPr/>
          <a:lstStyle/>
          <a:p>
            <a:r>
              <a:rPr lang="tr-TR" i="1" dirty="0" smtClean="0">
                <a:solidFill>
                  <a:srgbClr val="FF0000"/>
                </a:solidFill>
              </a:rPr>
              <a:t>YİYECEK İÇECEK HİZMETLERİ ALANI</a:t>
            </a:r>
            <a:endParaRPr lang="tr-TR" i="1" dirty="0">
              <a:solidFill>
                <a:srgbClr val="FF0000"/>
              </a:solidFill>
            </a:endParaRPr>
          </a:p>
        </p:txBody>
      </p:sp>
      <p:sp>
        <p:nvSpPr>
          <p:cNvPr id="3" name="2 Alt Başlık"/>
          <p:cNvSpPr>
            <a:spLocks noGrp="1"/>
          </p:cNvSpPr>
          <p:nvPr>
            <p:ph type="subTitle" idx="1"/>
          </p:nvPr>
        </p:nvSpPr>
        <p:spPr/>
        <p:txBody>
          <a:bodyPr/>
          <a:lstStyle/>
          <a:p>
            <a:endParaRPr lang="tr-TR" dirty="0"/>
          </a:p>
        </p:txBody>
      </p:sp>
      <p:sp>
        <p:nvSpPr>
          <p:cNvPr id="4" name="1 Başlık"/>
          <p:cNvSpPr txBox="1">
            <a:spLocks/>
          </p:cNvSpPr>
          <p:nvPr/>
        </p:nvSpPr>
        <p:spPr>
          <a:xfrm>
            <a:off x="642910" y="285728"/>
            <a:ext cx="7772400" cy="332741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4 Oval"/>
          <p:cNvSpPr/>
          <p:nvPr/>
        </p:nvSpPr>
        <p:spPr>
          <a:xfrm flipV="1">
            <a:off x="-3571932" y="3714752"/>
            <a:ext cx="1000132"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Oval"/>
          <p:cNvSpPr/>
          <p:nvPr/>
        </p:nvSpPr>
        <p:spPr>
          <a:xfrm>
            <a:off x="-3214742" y="3500438"/>
            <a:ext cx="714380"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Oval"/>
          <p:cNvSpPr/>
          <p:nvPr/>
        </p:nvSpPr>
        <p:spPr>
          <a:xfrm>
            <a:off x="-2786114" y="3143248"/>
            <a:ext cx="1928858"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med" advTm="3000">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42910" y="197346"/>
            <a:ext cx="7072362" cy="3970318"/>
          </a:xfrm>
          <a:prstGeom prst="rect">
            <a:avLst/>
          </a:prstGeom>
        </p:spPr>
        <p:txBody>
          <a:bodyPr wrap="square">
            <a:spAutoFit/>
          </a:bodyPr>
          <a:lstStyle/>
          <a:p>
            <a:r>
              <a:rPr lang="tr-TR" b="1" dirty="0">
                <a:solidFill>
                  <a:srgbClr val="FF0000"/>
                </a:solidFill>
              </a:rPr>
              <a:t>ÇALIŞMA ALANLARI VE  İŞ BULMA OLANAKLARI</a:t>
            </a:r>
            <a:r>
              <a:rPr lang="tr-TR" dirty="0">
                <a:solidFill>
                  <a:srgbClr val="FF0000"/>
                </a:solidFill>
              </a:rPr>
              <a:t> </a:t>
            </a:r>
            <a:r>
              <a:rPr lang="tr-TR" dirty="0" smtClean="0"/>
              <a:t/>
            </a:r>
            <a:br>
              <a:rPr lang="tr-TR" dirty="0" smtClean="0"/>
            </a:br>
            <a:r>
              <a:rPr lang="tr-TR" dirty="0"/>
              <a:t>Yiyecek ve içecek hizmetleri alanından mezun olanlar, konaklama işletmelerinin yiyecek içecek ünitelerinde, pastanelerde, özel ve kamu kuruluşlarının (hastane, okul, işyeri, fabrika, ordu vb.) mutfaklarında, yemek fabrikalarında, ulaşım araçlarının yiyecek içecek ünitelerinde vb. yerlerde çalışabilirler. Unlu mamul üreten fırınlarda, kurum mutfaklarında, ulaşım araçlarının yiyecek içecek ünitelerinde, eğlence yerlerinde, resmi-özel havayollarında, otobüs şirketleri ve demir yollarında, fuarlar, sergiler, oteller ve mağazalarda iş bulabilirler. Ayrıca, mutfağı, pastaneleri olan işletmeler ile yiyecek ve içecek hizmeti veren iş yerlerinde görev alabilecekleri gibi, fuar/kongre host/hostesleri, otobüs/tren, havayollarında ilgili departmanlarında iş bulma imkanına sahiplerdir.</a:t>
            </a:r>
          </a:p>
        </p:txBody>
      </p:sp>
      <p:sp>
        <p:nvSpPr>
          <p:cNvPr id="22530" name="AutoShape 2" descr="İ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2532" name="AutoShape 4" descr="İ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2536" name="Picture 8" descr="YİYECEK İÇECEK HİZMETLERİ ile ilgili görsel sonucu"/>
          <p:cNvPicPr>
            <a:picLocks noChangeAspect="1" noChangeArrowheads="1"/>
          </p:cNvPicPr>
          <p:nvPr/>
        </p:nvPicPr>
        <p:blipFill>
          <a:blip r:embed="rId2"/>
          <a:srcRect/>
          <a:stretch>
            <a:fillRect/>
          </a:stretch>
        </p:blipFill>
        <p:spPr bwMode="auto">
          <a:xfrm>
            <a:off x="3071802" y="4071942"/>
            <a:ext cx="3500445" cy="2381250"/>
          </a:xfrm>
          <a:prstGeom prst="rect">
            <a:avLst/>
          </a:prstGeom>
          <a:noFill/>
        </p:spPr>
      </p:pic>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486.jpg"/>
          <p:cNvPicPr>
            <a:picLocks noChangeAspect="1"/>
          </p:cNvPicPr>
          <p:nvPr/>
        </p:nvPicPr>
        <p:blipFill>
          <a:blip r:embed="rId2" cstate="print"/>
          <a:stretch>
            <a:fillRect/>
          </a:stretch>
        </p:blipFill>
        <p:spPr>
          <a:xfrm>
            <a:off x="285720" y="214290"/>
            <a:ext cx="7286676" cy="5857916"/>
          </a:xfrm>
          <a:prstGeom prst="rect">
            <a:avLst/>
          </a:prstGeom>
        </p:spPr>
      </p:pic>
    </p:spTree>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134.jpg"/>
          <p:cNvPicPr>
            <a:picLocks noChangeAspect="1"/>
          </p:cNvPicPr>
          <p:nvPr/>
        </p:nvPicPr>
        <p:blipFill>
          <a:blip r:embed="rId2" cstate="print"/>
          <a:stretch>
            <a:fillRect/>
          </a:stretch>
        </p:blipFill>
        <p:spPr>
          <a:xfrm>
            <a:off x="357158" y="857250"/>
            <a:ext cx="7572428" cy="5143500"/>
          </a:xfrm>
          <a:prstGeom prst="rect">
            <a:avLst/>
          </a:prstGeom>
        </p:spPr>
      </p:pic>
    </p:spTree>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619.jpg"/>
          <p:cNvPicPr>
            <a:picLocks noChangeAspect="1"/>
          </p:cNvPicPr>
          <p:nvPr/>
        </p:nvPicPr>
        <p:blipFill>
          <a:blip r:embed="rId2" cstate="print"/>
          <a:stretch>
            <a:fillRect/>
          </a:stretch>
        </p:blipFill>
        <p:spPr>
          <a:xfrm>
            <a:off x="571472" y="1071546"/>
            <a:ext cx="7286676" cy="5143536"/>
          </a:xfrm>
          <a:prstGeom prst="rect">
            <a:avLst/>
          </a:prstGeom>
        </p:spPr>
      </p:pic>
      <p:sp>
        <p:nvSpPr>
          <p:cNvPr id="3" name="2 Başlık"/>
          <p:cNvSpPr>
            <a:spLocks noGrp="1"/>
          </p:cNvSpPr>
          <p:nvPr>
            <p:ph type="ctrTitle"/>
          </p:nvPr>
        </p:nvSpPr>
        <p:spPr/>
        <p:txBody>
          <a:bodyPr>
            <a:normAutofit fontScale="90000"/>
          </a:bodyPr>
          <a:lstStyle/>
          <a:p>
            <a:r>
              <a:rPr lang="tr-TR" dirty="0" smtClean="0"/>
              <a:t>BANA BİR ŞANS VER PROJESİ PİDECİ KURSU</a:t>
            </a:r>
            <a:br>
              <a:rPr lang="tr-TR" dirty="0" smtClean="0"/>
            </a:br>
            <a:endParaRPr lang="tr-TR" dirty="0"/>
          </a:p>
        </p:txBody>
      </p:sp>
      <p:sp>
        <p:nvSpPr>
          <p:cNvPr id="4" name="3 Alt Başlık"/>
          <p:cNvSpPr>
            <a:spLocks noGrp="1"/>
          </p:cNvSpPr>
          <p:nvPr>
            <p:ph type="subTitle" idx="1"/>
          </p:nvPr>
        </p:nvSpPr>
        <p:spPr/>
        <p:txBody>
          <a:bodyPr/>
          <a:lstStyle/>
          <a:p>
            <a:endParaRPr lang="tr-TR"/>
          </a:p>
        </p:txBody>
      </p:sp>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745.jpg"/>
          <p:cNvPicPr>
            <a:picLocks noGrp="1" noChangeAspect="1"/>
          </p:cNvPicPr>
          <p:nvPr>
            <p:ph idx="1"/>
          </p:nvPr>
        </p:nvPicPr>
        <p:blipFill>
          <a:blip r:embed="rId2" cstate="print"/>
          <a:stretch>
            <a:fillRect/>
          </a:stretch>
        </p:blipFill>
        <p:spPr>
          <a:xfrm>
            <a:off x="1554045" y="1481138"/>
            <a:ext cx="6035909" cy="4525962"/>
          </a:xfrm>
        </p:spPr>
      </p:pic>
      <p:sp>
        <p:nvSpPr>
          <p:cNvPr id="2" name="1 Başlık"/>
          <p:cNvSpPr>
            <a:spLocks noGrp="1"/>
          </p:cNvSpPr>
          <p:nvPr>
            <p:ph type="title"/>
          </p:nvPr>
        </p:nvSpPr>
        <p:spPr/>
        <p:txBody>
          <a:bodyPr/>
          <a:lstStyle/>
          <a:p>
            <a:endParaRPr lang="tr-TR"/>
          </a:p>
        </p:txBody>
      </p:sp>
    </p:spTree>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624.jpg"/>
          <p:cNvPicPr>
            <a:picLocks noGrp="1" noChangeAspect="1"/>
          </p:cNvPicPr>
          <p:nvPr>
            <p:ph idx="1"/>
          </p:nvPr>
        </p:nvPicPr>
        <p:blipFill>
          <a:blip r:embed="rId2" cstate="print"/>
          <a:stretch>
            <a:fillRect/>
          </a:stretch>
        </p:blipFill>
        <p:spPr>
          <a:xfrm>
            <a:off x="1554045" y="1481138"/>
            <a:ext cx="6035909" cy="4525962"/>
          </a:xfrm>
        </p:spPr>
      </p:pic>
      <p:sp>
        <p:nvSpPr>
          <p:cNvPr id="2" name="1 Başlık"/>
          <p:cNvSpPr>
            <a:spLocks noGrp="1"/>
          </p:cNvSpPr>
          <p:nvPr>
            <p:ph type="title"/>
          </p:nvPr>
        </p:nvSpPr>
        <p:spPr/>
        <p:txBody>
          <a:bodyPr/>
          <a:lstStyle/>
          <a:p>
            <a:endParaRPr lang="tr-TR"/>
          </a:p>
        </p:txBody>
      </p:sp>
    </p:spTree>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487.jpg"/>
          <p:cNvPicPr>
            <a:picLocks noGrp="1" noChangeAspect="1"/>
          </p:cNvPicPr>
          <p:nvPr>
            <p:ph idx="1"/>
          </p:nvPr>
        </p:nvPicPr>
        <p:blipFill>
          <a:blip r:embed="rId2" cstate="print"/>
          <a:stretch>
            <a:fillRect/>
          </a:stretch>
        </p:blipFill>
        <p:spPr>
          <a:xfrm>
            <a:off x="1554045" y="1481138"/>
            <a:ext cx="6035909" cy="4525962"/>
          </a:xfrm>
        </p:spPr>
      </p:pic>
      <p:sp>
        <p:nvSpPr>
          <p:cNvPr id="2" name="1 Başlık"/>
          <p:cNvSpPr>
            <a:spLocks noGrp="1"/>
          </p:cNvSpPr>
          <p:nvPr>
            <p:ph type="title"/>
          </p:nvPr>
        </p:nvSpPr>
        <p:spPr/>
        <p:txBody>
          <a:bodyPr/>
          <a:lstStyle/>
          <a:p>
            <a:endParaRPr lang="tr-TR"/>
          </a:p>
        </p:txBody>
      </p:sp>
    </p:spTree>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t>YİYECEK İÇECEK HİZMETLERİ ALAN ÖĞRETMENLERİ</a:t>
            </a:r>
          </a:p>
          <a:p>
            <a:r>
              <a:rPr lang="tr-TR" dirty="0" smtClean="0"/>
              <a:t>SULTAN YİĞİTÇE BÖLÜKBAŞIOĞLU</a:t>
            </a:r>
          </a:p>
          <a:p>
            <a:r>
              <a:rPr lang="tr-TR" dirty="0" smtClean="0"/>
              <a:t>AYŞEGÜL AYDOĞAN</a:t>
            </a:r>
          </a:p>
          <a:p>
            <a:pPr>
              <a:buNone/>
            </a:pPr>
            <a:endParaRPr lang="tr-TR" dirty="0" smtClean="0"/>
          </a:p>
          <a:p>
            <a:pPr>
              <a:buNone/>
            </a:pPr>
            <a:r>
              <a:rPr lang="tr-TR" dirty="0" smtClean="0"/>
              <a:t>       </a:t>
            </a:r>
            <a:r>
              <a:rPr lang="tr-TR" sz="6000" i="1" dirty="0" smtClean="0">
                <a:solidFill>
                  <a:srgbClr val="FF0000"/>
                </a:solidFill>
              </a:rPr>
              <a:t>BU ALANI BİTİREN İŞSİZ KALMIYOR</a:t>
            </a:r>
            <a:endParaRPr lang="tr-TR" sz="6000" i="1" dirty="0">
              <a:solidFill>
                <a:srgbClr val="FF0000"/>
              </a:solidFill>
            </a:endParaRPr>
          </a:p>
        </p:txBody>
      </p:sp>
      <p:sp>
        <p:nvSpPr>
          <p:cNvPr id="2" name="1 Başlık"/>
          <p:cNvSpPr>
            <a:spLocks noGrp="1"/>
          </p:cNvSpPr>
          <p:nvPr>
            <p:ph type="title"/>
          </p:nvPr>
        </p:nvSpPr>
        <p:spPr/>
        <p:txBody>
          <a:bodyPr>
            <a:normAutofit fontScale="90000"/>
          </a:bodyPr>
          <a:lstStyle/>
          <a:p>
            <a:r>
              <a:rPr lang="tr-TR" dirty="0" smtClean="0"/>
              <a:t/>
            </a:r>
            <a:br>
              <a:rPr lang="tr-TR" dirty="0" smtClean="0"/>
            </a:br>
            <a:r>
              <a:rPr lang="tr-TR" sz="5300" dirty="0" smtClean="0"/>
              <a:t>TEŞEKKÜRLER</a:t>
            </a:r>
            <a:br>
              <a:rPr lang="tr-TR" sz="5300" dirty="0" smtClean="0"/>
            </a:br>
            <a:endParaRPr lang="tr-TR" sz="5300" dirty="0"/>
          </a:p>
        </p:txBody>
      </p:sp>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42910" y="785794"/>
            <a:ext cx="7786742" cy="4401205"/>
          </a:xfrm>
          <a:prstGeom prst="rect">
            <a:avLst/>
          </a:prstGeom>
        </p:spPr>
        <p:txBody>
          <a:bodyPr wrap="square">
            <a:spAutoFit/>
          </a:bodyPr>
          <a:lstStyle/>
          <a:p>
            <a:r>
              <a:rPr lang="tr-TR" sz="2800" dirty="0"/>
              <a:t>ALANIN TANIMI</a:t>
            </a:r>
            <a:r>
              <a:rPr lang="tr-TR" sz="2800" dirty="0" smtClean="0"/>
              <a:t/>
            </a:r>
            <a:br>
              <a:rPr lang="tr-TR" sz="2800" dirty="0" smtClean="0"/>
            </a:br>
            <a:r>
              <a:rPr lang="tr-TR" sz="2800" dirty="0"/>
              <a:t>Yiyecek-İçecek Hizmetleri alanı altında yer alan dalların yeterliklerini kazandırmaya yönelik eğitim ve öğretim verilen alandır.</a:t>
            </a:r>
            <a:r>
              <a:rPr lang="tr-TR" sz="2800" dirty="0" smtClean="0"/>
              <a:t/>
            </a:r>
            <a:br>
              <a:rPr lang="tr-TR" sz="2800" dirty="0" smtClean="0"/>
            </a:br>
            <a:r>
              <a:rPr lang="tr-TR" sz="2800" dirty="0" smtClean="0"/>
              <a:t>ALANIN </a:t>
            </a:r>
            <a:r>
              <a:rPr lang="tr-TR" sz="2800" dirty="0"/>
              <a:t>AMACI</a:t>
            </a:r>
            <a:r>
              <a:rPr lang="tr-TR" sz="2800" dirty="0" smtClean="0"/>
              <a:t/>
            </a:r>
            <a:br>
              <a:rPr lang="tr-TR" sz="2800" dirty="0" smtClean="0"/>
            </a:br>
            <a:r>
              <a:rPr lang="tr-TR" sz="2800" dirty="0"/>
              <a:t>Yiyecek-İçecek Hizmetleri alanı altında yer alan mesleklerde, sektörün ihtiyaçları ve hizmet sektöründeki gelişmeler doğrultusunda mesleki yeterlikleri kazanmış nitelikli meslek elemanları yetiştirmek amaçlanmaktadır.</a:t>
            </a:r>
          </a:p>
        </p:txBody>
      </p:sp>
      <p:pic>
        <p:nvPicPr>
          <p:cNvPr id="1026" name="Picture 2" descr="İlgili resim"/>
          <p:cNvPicPr>
            <a:picLocks noChangeAspect="1" noChangeArrowheads="1"/>
          </p:cNvPicPr>
          <p:nvPr/>
        </p:nvPicPr>
        <p:blipFill>
          <a:blip r:embed="rId2"/>
          <a:srcRect/>
          <a:stretch>
            <a:fillRect/>
          </a:stretch>
        </p:blipFill>
        <p:spPr bwMode="auto">
          <a:xfrm>
            <a:off x="2000232" y="5429264"/>
            <a:ext cx="5200647" cy="1123945"/>
          </a:xfrm>
          <a:prstGeom prst="rect">
            <a:avLst/>
          </a:prstGeom>
          <a:noFill/>
        </p:spPr>
      </p:pic>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71472" y="214288"/>
            <a:ext cx="7429552" cy="6555641"/>
          </a:xfrm>
          <a:prstGeom prst="rect">
            <a:avLst/>
          </a:prstGeom>
        </p:spPr>
        <p:txBody>
          <a:bodyPr wrap="square">
            <a:spAutoFit/>
          </a:bodyPr>
          <a:lstStyle/>
          <a:p>
            <a:r>
              <a:rPr lang="tr-TR" sz="2800" dirty="0">
                <a:solidFill>
                  <a:srgbClr val="FF0000"/>
                </a:solidFill>
              </a:rPr>
              <a:t>GİRİŞ KOŞULLARI</a:t>
            </a:r>
            <a:r>
              <a:rPr lang="tr-TR" sz="2800" dirty="0" smtClean="0"/>
              <a:t/>
            </a:r>
            <a:br>
              <a:rPr lang="tr-TR" sz="2800" dirty="0" smtClean="0"/>
            </a:br>
            <a:r>
              <a:rPr lang="tr-TR" sz="2800" dirty="0"/>
              <a:t>1. Öğrencilerin sağlık durumu, Yiyecek İçecekHizmetleri alanı altında yer alan mesleklerin gerektirdiği işleri yapmaya uygun olmalıdır.</a:t>
            </a:r>
            <a:r>
              <a:rPr lang="tr-TR" sz="2800" dirty="0" smtClean="0"/>
              <a:t/>
            </a:r>
            <a:br>
              <a:rPr lang="tr-TR" sz="2800" dirty="0" smtClean="0"/>
            </a:br>
            <a:r>
              <a:rPr lang="tr-TR" sz="2800" dirty="0"/>
              <a:t>2. Okulda, ilgili mevzuat doğrultusunda komisyonoluşturularak, mülakat yapılır ve başvuran öğrencilerin; fiziki görünümü, mesleğe ilgi veyatkınlığı, anlama-kavrama, ifade ve ikna becerisi,özel yetenekleri, kişisel özellikleri, vb. konularda değerlendirilerek başarılı olanların kayıtları yapılır.</a:t>
            </a:r>
            <a:r>
              <a:rPr lang="tr-TR" sz="2800" dirty="0" smtClean="0"/>
              <a:t/>
            </a:r>
            <a:br>
              <a:rPr lang="tr-TR" sz="2800" dirty="0" smtClean="0"/>
            </a:br>
            <a:r>
              <a:rPr lang="tr-TR" sz="2800" dirty="0" smtClean="0"/>
              <a:t/>
            </a:r>
            <a:br>
              <a:rPr lang="tr-TR" sz="2800" dirty="0" smtClean="0"/>
            </a:br>
            <a:endParaRPr lang="tr-TR" sz="2800" dirty="0"/>
          </a:p>
        </p:txBody>
      </p:sp>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71472" y="785795"/>
            <a:ext cx="7286676" cy="4247317"/>
          </a:xfrm>
          <a:prstGeom prst="rect">
            <a:avLst/>
          </a:prstGeom>
        </p:spPr>
        <p:txBody>
          <a:bodyPr wrap="square">
            <a:spAutoFit/>
          </a:bodyPr>
          <a:lstStyle/>
          <a:p>
            <a:r>
              <a:rPr lang="tr-TR" b="1" dirty="0"/>
              <a:t>BU ALANDAKİ MESLEKLER:</a:t>
            </a:r>
            <a:r>
              <a:rPr lang="tr-TR" dirty="0"/>
              <a:t>. </a:t>
            </a:r>
            <a:br>
              <a:rPr lang="tr-TR" dirty="0"/>
            </a:br>
            <a:endParaRPr lang="tr-TR" dirty="0"/>
          </a:p>
          <a:p>
            <a:r>
              <a:rPr lang="tr-TR" dirty="0"/>
              <a:t>Aşçılık</a:t>
            </a:r>
          </a:p>
          <a:p>
            <a:r>
              <a:rPr lang="tr-TR" dirty="0" smtClean="0"/>
              <a:t>Pasta Tatlı Şekerleme</a:t>
            </a:r>
            <a:endParaRPr lang="tr-TR" dirty="0"/>
          </a:p>
          <a:p>
            <a:r>
              <a:rPr lang="tr-TR" dirty="0"/>
              <a:t>Servis </a:t>
            </a:r>
            <a:r>
              <a:rPr lang="tr-TR" dirty="0" smtClean="0"/>
              <a:t>elemanlığı(Garson)</a:t>
            </a:r>
            <a:endParaRPr lang="tr-TR" dirty="0"/>
          </a:p>
          <a:p>
            <a:r>
              <a:rPr lang="tr-TR" dirty="0" smtClean="0"/>
              <a:t>Fırıncılık</a:t>
            </a:r>
          </a:p>
          <a:p>
            <a:r>
              <a:rPr lang="tr-TR" dirty="0" smtClean="0"/>
              <a:t>Gıda işleme</a:t>
            </a:r>
          </a:p>
          <a:p>
            <a:r>
              <a:rPr lang="tr-TR" dirty="0" smtClean="0"/>
              <a:t>Et ve Et Ürünleri İşleme</a:t>
            </a:r>
            <a:endParaRPr lang="tr-TR" dirty="0"/>
          </a:p>
          <a:p>
            <a:r>
              <a:rPr lang="tr-TR" dirty="0"/>
              <a:t>Bu meslek elemanlarının dışında Sos Aşçısı, Sıcak Yemek Aşçısı, Soğuk Yemek Aşçısı, Kahvaltı Aşçısı Baklavacı, Börekçi, Pizzacı, Muhallebici, Yufkacı, Hamurkar Kasap, Barlar Şefi, Bar Kaptanı, Şarap Servis Elemanı, Tranşör, Kahveci Güzeli, Komi, Bulaşıkçı gibi meslekler bulunmaktadır. Hostluk /Hosteslik meslek dalında da Uçak Hostesi, Yer Hizmetleri Hostesi, Tren Hostesi, Otobüs Hostesi, Fuar/Kongre Hostesi meslekleri yer almaktadır.</a:t>
            </a:r>
          </a:p>
        </p:txBody>
      </p:sp>
      <p:pic>
        <p:nvPicPr>
          <p:cNvPr id="18434" name="Picture 2" descr="İlgili resim"/>
          <p:cNvPicPr>
            <a:picLocks noChangeAspect="1" noChangeArrowheads="1"/>
          </p:cNvPicPr>
          <p:nvPr/>
        </p:nvPicPr>
        <p:blipFill>
          <a:blip r:embed="rId2"/>
          <a:srcRect/>
          <a:stretch>
            <a:fillRect/>
          </a:stretch>
        </p:blipFill>
        <p:spPr bwMode="auto">
          <a:xfrm>
            <a:off x="6143636" y="5000636"/>
            <a:ext cx="3000364" cy="1652576"/>
          </a:xfrm>
          <a:prstGeom prst="rect">
            <a:avLst/>
          </a:prstGeom>
          <a:noFill/>
        </p:spPr>
      </p:pic>
      <p:pic>
        <p:nvPicPr>
          <p:cNvPr id="18436" name="Picture 4" descr="YİYECEK İÇECEK HİZMETLERİ ile ilgili görsel sonucu"/>
          <p:cNvPicPr>
            <a:picLocks noChangeAspect="1" noChangeArrowheads="1"/>
          </p:cNvPicPr>
          <p:nvPr/>
        </p:nvPicPr>
        <p:blipFill>
          <a:blip r:embed="rId3"/>
          <a:srcRect/>
          <a:stretch>
            <a:fillRect/>
          </a:stretch>
        </p:blipFill>
        <p:spPr bwMode="auto">
          <a:xfrm>
            <a:off x="857225" y="5143512"/>
            <a:ext cx="5072098" cy="1571636"/>
          </a:xfrm>
          <a:prstGeom prst="rect">
            <a:avLst/>
          </a:prstGeom>
          <a:noFill/>
        </p:spPr>
      </p:pic>
      <p:pic>
        <p:nvPicPr>
          <p:cNvPr id="18438" name="Picture 6" descr="İlgili resim"/>
          <p:cNvPicPr>
            <a:picLocks noChangeAspect="1" noChangeArrowheads="1"/>
          </p:cNvPicPr>
          <p:nvPr/>
        </p:nvPicPr>
        <p:blipFill>
          <a:blip r:embed="rId4"/>
          <a:srcRect/>
          <a:stretch>
            <a:fillRect/>
          </a:stretch>
        </p:blipFill>
        <p:spPr bwMode="auto">
          <a:xfrm>
            <a:off x="4929190" y="214291"/>
            <a:ext cx="3738546" cy="2500330"/>
          </a:xfrm>
          <a:prstGeom prst="rect">
            <a:avLst/>
          </a:prstGeom>
          <a:noFill/>
        </p:spPr>
      </p:pic>
    </p:spTree>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metefankara.meb.gov.tr/1_okullarimiz_ve_alanlar/Dallar/59_yiyecekGB/balikesirde-pastacilik-kursu.jpg"/>
          <p:cNvPicPr>
            <a:picLocks noChangeAspect="1" noChangeArrowheads="1"/>
          </p:cNvPicPr>
          <p:nvPr/>
        </p:nvPicPr>
        <p:blipFill>
          <a:blip r:embed="rId3"/>
          <a:srcRect/>
          <a:stretch>
            <a:fillRect/>
          </a:stretch>
        </p:blipFill>
        <p:spPr bwMode="auto">
          <a:xfrm>
            <a:off x="5572132" y="785794"/>
            <a:ext cx="2800272" cy="2514592"/>
          </a:xfrm>
          <a:prstGeom prst="rect">
            <a:avLst/>
          </a:prstGeom>
          <a:noFill/>
        </p:spPr>
      </p:pic>
      <p:sp>
        <p:nvSpPr>
          <p:cNvPr id="2" name="1 Dikdörtgen"/>
          <p:cNvSpPr/>
          <p:nvPr/>
        </p:nvSpPr>
        <p:spPr>
          <a:xfrm>
            <a:off x="500034" y="500042"/>
            <a:ext cx="8072494" cy="5355312"/>
          </a:xfrm>
          <a:prstGeom prst="rect">
            <a:avLst/>
          </a:prstGeom>
        </p:spPr>
        <p:txBody>
          <a:bodyPr wrap="square">
            <a:spAutoFit/>
          </a:bodyPr>
          <a:lstStyle/>
          <a:p>
            <a:r>
              <a:rPr lang="tr-TR" b="1" dirty="0" smtClean="0"/>
              <a:t>YİYECEK İÇECEK HİZMETLERİ</a:t>
            </a:r>
          </a:p>
          <a:p>
            <a:r>
              <a:rPr lang="tr-TR" b="1" dirty="0" smtClean="0"/>
              <a:t> 1-AŞÇILIK</a:t>
            </a:r>
            <a:r>
              <a:rPr lang="tr-TR" b="1" i="1" dirty="0"/>
              <a:t/>
            </a:r>
            <a:br>
              <a:rPr lang="tr-TR" b="1" i="1" dirty="0"/>
            </a:br>
            <a:r>
              <a:rPr lang="tr-TR" b="1" i="1" dirty="0"/>
              <a:t>Tanımı</a:t>
            </a:r>
            <a:br>
              <a:rPr lang="tr-TR" b="1" i="1" dirty="0"/>
            </a:br>
            <a:r>
              <a:rPr lang="tr-TR" b="1" dirty="0">
                <a:solidFill>
                  <a:srgbClr val="FF0000"/>
                </a:solidFill>
              </a:rPr>
              <a:t>Mutfak araç, gereç ve ekipmanlarını kullanarak hijyen ve sanitasyon kurallarına uygun bir şekilde yiyecek ve içecekleri servise hazır hale getiren, nitelikli, meslek elemanıdır. </a:t>
            </a:r>
            <a:r>
              <a:rPr lang="tr-TR" b="1" i="1" dirty="0"/>
              <a:t/>
            </a:r>
            <a:br>
              <a:rPr lang="tr-TR" b="1" i="1" dirty="0"/>
            </a:br>
            <a:r>
              <a:rPr lang="tr-TR" b="1" i="1" dirty="0"/>
              <a:t>Görevleri</a:t>
            </a:r>
            <a:endParaRPr lang="tr-TR" dirty="0"/>
          </a:p>
          <a:p>
            <a:r>
              <a:rPr lang="tr-TR" b="1" dirty="0" smtClean="0"/>
              <a:t>Standart </a:t>
            </a:r>
            <a:r>
              <a:rPr lang="tr-TR" b="1" dirty="0"/>
              <a:t>yemek tarifesine uygun menüleri planlamak,</a:t>
            </a:r>
          </a:p>
          <a:p>
            <a:r>
              <a:rPr lang="tr-TR" b="1" dirty="0"/>
              <a:t>Kahvaltıyı servise hazır hale getirmek,</a:t>
            </a:r>
          </a:p>
          <a:p>
            <a:r>
              <a:rPr lang="tr-TR" b="1" dirty="0"/>
              <a:t>Çorba ve sosları servise hazır hale getirmek,</a:t>
            </a:r>
          </a:p>
          <a:p>
            <a:r>
              <a:rPr lang="tr-TR" b="1" dirty="0"/>
              <a:t>Et ve tavuk yemeklerini servise hazır hale getirmek,</a:t>
            </a:r>
          </a:p>
          <a:p>
            <a:r>
              <a:rPr lang="tr-TR" b="1" dirty="0"/>
              <a:t>Su ve deniz ürünleri yemeklerini servise hazır hale getirmek,</a:t>
            </a:r>
          </a:p>
          <a:p>
            <a:r>
              <a:rPr lang="tr-TR" b="1" dirty="0"/>
              <a:t>Kuru baklagil yemeklerini servise hazır hale getirmek,</a:t>
            </a:r>
          </a:p>
          <a:p>
            <a:r>
              <a:rPr lang="tr-TR" b="1" dirty="0"/>
              <a:t>Sebze yemeklerini servise hazır hale getirmek,</a:t>
            </a:r>
          </a:p>
          <a:p>
            <a:r>
              <a:rPr lang="tr-TR" b="1" dirty="0"/>
              <a:t>Salata ve salata soslarını servise hazır hale getirmek,</a:t>
            </a:r>
          </a:p>
          <a:p>
            <a:r>
              <a:rPr lang="tr-TR" b="1" dirty="0"/>
              <a:t>Pilav ve makarnaları servise hazır hale getirmek,</a:t>
            </a:r>
          </a:p>
          <a:p>
            <a:r>
              <a:rPr lang="tr-TR" b="1" dirty="0"/>
              <a:t>Hamur kullanılarak yapılan yemekleri servise hazır hale getirmek,</a:t>
            </a:r>
          </a:p>
          <a:p>
            <a:r>
              <a:rPr lang="tr-TR" b="1" dirty="0"/>
              <a:t>Çeşitli tatlıları ve börekleri servise hazır hale getirmek,</a:t>
            </a:r>
          </a:p>
          <a:p>
            <a:r>
              <a:rPr lang="tr-TR" b="1" dirty="0"/>
              <a:t>Açık büfe yiyeceklerini servise hazır hale getirmek</a:t>
            </a:r>
            <a:r>
              <a:rPr lang="tr-TR" b="1" dirty="0" smtClean="0"/>
              <a:t>,</a:t>
            </a:r>
            <a:endParaRPr lang="tr-TR" b="1" dirty="0"/>
          </a:p>
        </p:txBody>
      </p:sp>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42910" y="889844"/>
            <a:ext cx="7429552" cy="4247317"/>
          </a:xfrm>
          <a:prstGeom prst="rect">
            <a:avLst/>
          </a:prstGeom>
        </p:spPr>
        <p:txBody>
          <a:bodyPr wrap="square">
            <a:spAutoFit/>
          </a:bodyPr>
          <a:lstStyle/>
          <a:p>
            <a:r>
              <a:rPr lang="tr-TR" b="1" dirty="0"/>
              <a:t>2-SERVİS </a:t>
            </a:r>
            <a:r>
              <a:rPr lang="tr-TR" b="1" dirty="0" smtClean="0"/>
              <a:t>ELEMANLARI(GARSON</a:t>
            </a:r>
            <a:r>
              <a:rPr lang="tr-TR" b="1" dirty="0"/>
              <a:t>)</a:t>
            </a:r>
            <a:r>
              <a:rPr lang="tr-TR" b="1" i="1" dirty="0"/>
              <a:t> </a:t>
            </a:r>
            <a:br>
              <a:rPr lang="tr-TR" b="1" i="1" dirty="0"/>
            </a:br>
            <a:r>
              <a:rPr lang="tr-TR" b="1" i="1" dirty="0"/>
              <a:t>Tanımı</a:t>
            </a:r>
            <a:br>
              <a:rPr lang="tr-TR" b="1" i="1" dirty="0"/>
            </a:br>
            <a:r>
              <a:rPr lang="tr-TR" dirty="0"/>
              <a:t>Yiyecek ve içecek hizmetlerinin verildiği yerlerde servis ön hazırlıkları, sipariş alma, yiyecek ve içeceklerin servisi, hesabın takdimi ve tahsili işlerini yapan nitelikli, meslek elemanıdır.</a:t>
            </a:r>
            <a:r>
              <a:rPr lang="tr-TR" b="1" i="1" dirty="0"/>
              <a:t> </a:t>
            </a:r>
            <a:br>
              <a:rPr lang="tr-TR" b="1" i="1" dirty="0"/>
            </a:br>
            <a:r>
              <a:rPr lang="tr-TR" b="1" i="1" dirty="0" smtClean="0"/>
              <a:t>Görevleri</a:t>
            </a:r>
          </a:p>
          <a:p>
            <a:r>
              <a:rPr lang="tr-TR" dirty="0" smtClean="0"/>
              <a:t>İş </a:t>
            </a:r>
            <a:r>
              <a:rPr lang="tr-TR" dirty="0"/>
              <a:t>organizasyonu yapmak,</a:t>
            </a:r>
          </a:p>
          <a:p>
            <a:r>
              <a:rPr lang="tr-TR" dirty="0"/>
              <a:t>Servis öncesi hazırlıkları yapmak,</a:t>
            </a:r>
          </a:p>
          <a:p>
            <a:r>
              <a:rPr lang="tr-TR" dirty="0"/>
              <a:t>Konuk kabul ve uğurlama işlemlerini yapmak,</a:t>
            </a:r>
          </a:p>
          <a:p>
            <a:r>
              <a:rPr lang="tr-TR" dirty="0"/>
              <a:t>Yiyecek ve içeceklerin siparişini almak,</a:t>
            </a:r>
          </a:p>
          <a:p>
            <a:r>
              <a:rPr lang="tr-TR" dirty="0"/>
              <a:t>Çeşitli yöntemlerle yiyeceklerin servisini yapmak,</a:t>
            </a:r>
          </a:p>
          <a:p>
            <a:r>
              <a:rPr lang="tr-TR" dirty="0"/>
              <a:t>Özel servis gerektiren yiyeceklerin servisini yapmak,</a:t>
            </a:r>
          </a:p>
          <a:p>
            <a:r>
              <a:rPr lang="tr-TR" dirty="0"/>
              <a:t>İçecek servisi yapmak,</a:t>
            </a:r>
          </a:p>
          <a:p>
            <a:r>
              <a:rPr lang="tr-TR" dirty="0"/>
              <a:t>Servis sonrası işlemleri yürütmek,</a:t>
            </a:r>
          </a:p>
          <a:p>
            <a:r>
              <a:rPr lang="tr-TR" dirty="0"/>
              <a:t>Meslekî gelişime ilişkin faaliyetleri yürütmektir.</a:t>
            </a:r>
          </a:p>
        </p:txBody>
      </p:sp>
      <p:pic>
        <p:nvPicPr>
          <p:cNvPr id="16386" name="Picture 2" descr="http://metefankara.meb.gov.tr/1_okullarimiz_ve_alanlar/Dallar/59_yiyecekGB/sgk-garson.jpg"/>
          <p:cNvPicPr>
            <a:picLocks noChangeAspect="1" noChangeArrowheads="1"/>
          </p:cNvPicPr>
          <p:nvPr/>
        </p:nvPicPr>
        <p:blipFill>
          <a:blip r:embed="rId2"/>
          <a:srcRect/>
          <a:stretch>
            <a:fillRect/>
          </a:stretch>
        </p:blipFill>
        <p:spPr bwMode="auto">
          <a:xfrm>
            <a:off x="6572264" y="2500306"/>
            <a:ext cx="2143140" cy="3429024"/>
          </a:xfrm>
          <a:prstGeom prst="rect">
            <a:avLst/>
          </a:prstGeom>
          <a:noFill/>
        </p:spPr>
      </p:pic>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lgili resim"/>
          <p:cNvPicPr>
            <a:picLocks noChangeAspect="1" noChangeArrowheads="1"/>
          </p:cNvPicPr>
          <p:nvPr/>
        </p:nvPicPr>
        <p:blipFill>
          <a:blip r:embed="rId2"/>
          <a:srcRect/>
          <a:stretch>
            <a:fillRect/>
          </a:stretch>
        </p:blipFill>
        <p:spPr bwMode="auto">
          <a:xfrm>
            <a:off x="4857752" y="4786322"/>
            <a:ext cx="2466975" cy="1847851"/>
          </a:xfrm>
          <a:prstGeom prst="rect">
            <a:avLst/>
          </a:prstGeom>
          <a:noFill/>
        </p:spPr>
      </p:pic>
      <p:sp>
        <p:nvSpPr>
          <p:cNvPr id="4" name="3 Dikdörtgen"/>
          <p:cNvSpPr/>
          <p:nvPr/>
        </p:nvSpPr>
        <p:spPr>
          <a:xfrm>
            <a:off x="938186" y="349746"/>
            <a:ext cx="7643866" cy="4524315"/>
          </a:xfrm>
          <a:prstGeom prst="rect">
            <a:avLst/>
          </a:prstGeom>
        </p:spPr>
        <p:txBody>
          <a:bodyPr wrap="square">
            <a:spAutoFit/>
          </a:bodyPr>
          <a:lstStyle/>
          <a:p>
            <a:r>
              <a:rPr lang="tr-TR" b="1" dirty="0" smtClean="0"/>
              <a:t>4-PASTA TATLI ŞEKERLEME</a:t>
            </a:r>
          </a:p>
          <a:p>
            <a:r>
              <a:rPr lang="tr-TR" b="1" i="1" dirty="0" smtClean="0"/>
              <a:t>Tanımı</a:t>
            </a:r>
            <a:r>
              <a:rPr lang="tr-TR" b="1" i="1" dirty="0"/>
              <a:t/>
            </a:r>
            <a:br>
              <a:rPr lang="tr-TR" b="1" i="1" dirty="0"/>
            </a:br>
            <a:r>
              <a:rPr lang="tr-TR" dirty="0"/>
              <a:t>Pastane mutfağı araç, gereç ve ekipmanlarını kullanarak hijyen ve sanitasyon kurallarına uygun pastane ürünlerini hazırlayan, süsleyen ve servise hazır hale getiren, nitelikli, meslek elemanıdır.</a:t>
            </a:r>
            <a:r>
              <a:rPr lang="tr-TR" b="1" i="1" dirty="0"/>
              <a:t> </a:t>
            </a:r>
            <a:br>
              <a:rPr lang="tr-TR" b="1" i="1" dirty="0"/>
            </a:br>
            <a:r>
              <a:rPr lang="tr-TR" b="1" i="1" dirty="0" smtClean="0"/>
              <a:t>Görevleri</a:t>
            </a:r>
          </a:p>
          <a:p>
            <a:r>
              <a:rPr lang="tr-TR" dirty="0" smtClean="0"/>
              <a:t>İş </a:t>
            </a:r>
            <a:r>
              <a:rPr lang="tr-TR" dirty="0"/>
              <a:t>organizasyonu yapmak,</a:t>
            </a:r>
          </a:p>
          <a:p>
            <a:r>
              <a:rPr lang="tr-TR" dirty="0"/>
              <a:t>Hijyen ve sanitasyon kurallara uygun çalışma ortamı hazırlamak,</a:t>
            </a:r>
          </a:p>
          <a:p>
            <a:r>
              <a:rPr lang="tr-TR" dirty="0"/>
              <a:t>Hamur tekniklerini uygulayarak (kıyılarak, çırpılarak, özleştirilerek, mayalandırılarak vb.)ürünler hazırlamak,</a:t>
            </a:r>
          </a:p>
          <a:p>
            <a:r>
              <a:rPr lang="tr-TR" dirty="0"/>
              <a:t>Kremalar, şuruplar ve iç malzemeler hazırlamak,</a:t>
            </a:r>
          </a:p>
          <a:p>
            <a:r>
              <a:rPr lang="tr-TR" dirty="0"/>
              <a:t>Yaş pasta çeşitlerini ve özel gün pastalarını hazırlamak,</a:t>
            </a:r>
          </a:p>
          <a:p>
            <a:r>
              <a:rPr lang="tr-TR" dirty="0"/>
              <a:t>Sütlü ve şuruplu tatlı çeşitlerini hazırlamak,</a:t>
            </a:r>
          </a:p>
          <a:p>
            <a:r>
              <a:rPr lang="tr-TR" dirty="0"/>
              <a:t>Pastane ürünlerini süslemek ve servise sunmak,</a:t>
            </a:r>
          </a:p>
          <a:p>
            <a:r>
              <a:rPr lang="tr-TR" dirty="0"/>
              <a:t>Alanındaki araç ve ekipmanları kullanmak ve bakımını yapmak,</a:t>
            </a:r>
          </a:p>
          <a:p>
            <a:r>
              <a:rPr lang="tr-TR" dirty="0"/>
              <a:t>Gerektiğinde ürünlerin satışını yapmak,</a:t>
            </a:r>
          </a:p>
        </p:txBody>
      </p:sp>
      <p:pic>
        <p:nvPicPr>
          <p:cNvPr id="21508" name="Picture 4" descr="YİYECEK İÇECEK HİZMETLERİ ile ilgili görsel sonucu"/>
          <p:cNvPicPr>
            <a:picLocks noChangeAspect="1" noChangeArrowheads="1"/>
          </p:cNvPicPr>
          <p:nvPr/>
        </p:nvPicPr>
        <p:blipFill>
          <a:blip r:embed="rId3" cstate="print"/>
          <a:srcRect/>
          <a:stretch>
            <a:fillRect/>
          </a:stretch>
        </p:blipFill>
        <p:spPr bwMode="auto">
          <a:xfrm>
            <a:off x="1285852" y="4857760"/>
            <a:ext cx="2714644" cy="1714512"/>
          </a:xfrm>
          <a:prstGeom prst="rect">
            <a:avLst/>
          </a:prstGeom>
          <a:noFill/>
        </p:spPr>
      </p:pic>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14348" y="197346"/>
            <a:ext cx="7143800" cy="4801314"/>
          </a:xfrm>
          <a:prstGeom prst="rect">
            <a:avLst/>
          </a:prstGeom>
        </p:spPr>
        <p:txBody>
          <a:bodyPr wrap="square">
            <a:spAutoFit/>
          </a:bodyPr>
          <a:lstStyle/>
          <a:p>
            <a:r>
              <a:rPr lang="tr-TR" b="1" dirty="0" smtClean="0"/>
              <a:t>5-FIRINCILIK:</a:t>
            </a:r>
          </a:p>
          <a:p>
            <a:endParaRPr lang="tr-TR" b="1" dirty="0"/>
          </a:p>
          <a:p>
            <a:endParaRPr lang="tr-TR" b="1" dirty="0" smtClean="0"/>
          </a:p>
          <a:p>
            <a:endParaRPr lang="tr-TR" b="1" dirty="0" smtClean="0"/>
          </a:p>
          <a:p>
            <a:endParaRPr lang="tr-TR" b="1" dirty="0"/>
          </a:p>
          <a:p>
            <a:endParaRPr lang="tr-TR" b="1" dirty="0" smtClean="0"/>
          </a:p>
          <a:p>
            <a:endParaRPr lang="tr-TR" b="1" dirty="0"/>
          </a:p>
          <a:p>
            <a:endParaRPr lang="tr-TR" b="1" dirty="0" smtClean="0"/>
          </a:p>
          <a:p>
            <a:r>
              <a:rPr lang="tr-TR" b="1" dirty="0" smtClean="0"/>
              <a:t>6-GIDA İŞLEME:</a:t>
            </a:r>
          </a:p>
          <a:p>
            <a:endParaRPr lang="tr-TR" b="1" dirty="0"/>
          </a:p>
          <a:p>
            <a:endParaRPr lang="tr-TR" b="1" dirty="0" smtClean="0"/>
          </a:p>
          <a:p>
            <a:endParaRPr lang="tr-TR" b="1" dirty="0" smtClean="0"/>
          </a:p>
          <a:p>
            <a:endParaRPr lang="tr-TR" b="1" dirty="0"/>
          </a:p>
          <a:p>
            <a:endParaRPr lang="tr-TR" b="1" dirty="0" smtClean="0"/>
          </a:p>
          <a:p>
            <a:endParaRPr lang="tr-TR" b="1" dirty="0"/>
          </a:p>
          <a:p>
            <a:endParaRPr lang="tr-TR" b="1" dirty="0" smtClean="0"/>
          </a:p>
          <a:p>
            <a:endParaRPr lang="tr-TR" b="1" dirty="0"/>
          </a:p>
        </p:txBody>
      </p:sp>
      <p:sp>
        <p:nvSpPr>
          <p:cNvPr id="3" name="2 Dikdörtgen"/>
          <p:cNvSpPr/>
          <p:nvPr/>
        </p:nvSpPr>
        <p:spPr>
          <a:xfrm>
            <a:off x="714348" y="214290"/>
            <a:ext cx="7143800" cy="4524315"/>
          </a:xfrm>
          <a:prstGeom prst="rect">
            <a:avLst/>
          </a:prstGeom>
        </p:spPr>
        <p:txBody>
          <a:bodyPr wrap="square">
            <a:spAutoFit/>
          </a:bodyPr>
          <a:lstStyle/>
          <a:p>
            <a:r>
              <a:rPr lang="tr-TR" b="1" dirty="0" smtClean="0"/>
              <a:t>5-FIRINCILIK:</a:t>
            </a:r>
          </a:p>
          <a:p>
            <a:endParaRPr lang="tr-TR" b="1" dirty="0"/>
          </a:p>
          <a:p>
            <a:endParaRPr lang="tr-TR" b="1" dirty="0" smtClean="0"/>
          </a:p>
          <a:p>
            <a:endParaRPr lang="tr-TR" b="1" dirty="0" smtClean="0"/>
          </a:p>
          <a:p>
            <a:endParaRPr lang="tr-TR" b="1" dirty="0"/>
          </a:p>
          <a:p>
            <a:endParaRPr lang="tr-TR" b="1" dirty="0" smtClean="0"/>
          </a:p>
          <a:p>
            <a:endParaRPr lang="tr-TR" b="1" dirty="0"/>
          </a:p>
          <a:p>
            <a:endParaRPr lang="tr-TR" b="1" dirty="0" smtClean="0"/>
          </a:p>
          <a:p>
            <a:r>
              <a:rPr lang="tr-TR" b="1" dirty="0" smtClean="0"/>
              <a:t>6-GIDA İŞLEME:</a:t>
            </a:r>
          </a:p>
          <a:p>
            <a:endParaRPr lang="tr-TR" b="1" dirty="0"/>
          </a:p>
          <a:p>
            <a:endParaRPr lang="tr-TR" b="1" dirty="0" smtClean="0"/>
          </a:p>
          <a:p>
            <a:endParaRPr lang="tr-TR" b="1" dirty="0" smtClean="0"/>
          </a:p>
          <a:p>
            <a:endParaRPr lang="tr-TR" b="1" dirty="0"/>
          </a:p>
          <a:p>
            <a:endParaRPr lang="tr-TR" b="1" dirty="0" smtClean="0"/>
          </a:p>
          <a:p>
            <a:r>
              <a:rPr lang="tr-TR" b="1" dirty="0" smtClean="0"/>
              <a:t>7-ET VE ET ÜRÜNLERİ İŞLEME:</a:t>
            </a:r>
            <a:r>
              <a:rPr lang="tr-TR" dirty="0" smtClean="0"/>
              <a:t/>
            </a:r>
            <a:br>
              <a:rPr lang="tr-TR" dirty="0" smtClean="0"/>
            </a:br>
            <a:endParaRPr lang="tr-TR" dirty="0"/>
          </a:p>
        </p:txBody>
      </p:sp>
      <p:pic>
        <p:nvPicPr>
          <p:cNvPr id="23554" name="Picture 2" descr="FIRINCILIK ile ilgili görsel sonucu"/>
          <p:cNvPicPr>
            <a:picLocks noChangeAspect="1" noChangeArrowheads="1"/>
          </p:cNvPicPr>
          <p:nvPr/>
        </p:nvPicPr>
        <p:blipFill>
          <a:blip r:embed="rId2"/>
          <a:srcRect/>
          <a:stretch>
            <a:fillRect/>
          </a:stretch>
        </p:blipFill>
        <p:spPr bwMode="auto">
          <a:xfrm>
            <a:off x="3214678" y="1"/>
            <a:ext cx="4352923" cy="2285992"/>
          </a:xfrm>
          <a:prstGeom prst="rect">
            <a:avLst/>
          </a:prstGeom>
          <a:noFill/>
        </p:spPr>
      </p:pic>
      <p:pic>
        <p:nvPicPr>
          <p:cNvPr id="23556" name="Picture 4" descr="İlgili resim"/>
          <p:cNvPicPr>
            <a:picLocks noChangeAspect="1" noChangeArrowheads="1"/>
          </p:cNvPicPr>
          <p:nvPr/>
        </p:nvPicPr>
        <p:blipFill>
          <a:blip r:embed="rId3"/>
          <a:srcRect/>
          <a:stretch>
            <a:fillRect/>
          </a:stretch>
        </p:blipFill>
        <p:spPr bwMode="auto">
          <a:xfrm>
            <a:off x="928662" y="4357694"/>
            <a:ext cx="5929324" cy="1857388"/>
          </a:xfrm>
          <a:prstGeom prst="rect">
            <a:avLst/>
          </a:prstGeom>
          <a:noFill/>
        </p:spPr>
      </p:pic>
      <p:sp>
        <p:nvSpPr>
          <p:cNvPr id="23558" name="AutoShape 6" descr="İ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3560" name="Picture 8" descr="İlgili resim"/>
          <p:cNvPicPr>
            <a:picLocks noChangeAspect="1" noChangeArrowheads="1"/>
          </p:cNvPicPr>
          <p:nvPr/>
        </p:nvPicPr>
        <p:blipFill>
          <a:blip r:embed="rId4"/>
          <a:srcRect/>
          <a:stretch>
            <a:fillRect/>
          </a:stretch>
        </p:blipFill>
        <p:spPr bwMode="auto">
          <a:xfrm>
            <a:off x="1500166" y="2786058"/>
            <a:ext cx="5405432" cy="1285884"/>
          </a:xfrm>
          <a:prstGeom prst="rect">
            <a:avLst/>
          </a:prstGeom>
          <a:noFill/>
        </p:spPr>
      </p:pic>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85786" y="1166843"/>
            <a:ext cx="6929486" cy="5262979"/>
          </a:xfrm>
          <a:prstGeom prst="rect">
            <a:avLst/>
          </a:prstGeom>
        </p:spPr>
        <p:txBody>
          <a:bodyPr wrap="square">
            <a:spAutoFit/>
          </a:bodyPr>
          <a:lstStyle/>
          <a:p>
            <a:r>
              <a:rPr lang="tr-TR" sz="2400" b="1" dirty="0"/>
              <a:t>MESLEK ELEMANLARINDA ARANAN ÖZELLİKLER</a:t>
            </a:r>
            <a:r>
              <a:rPr lang="tr-TR" sz="2400" dirty="0"/>
              <a:t/>
            </a:r>
            <a:br>
              <a:rPr lang="tr-TR" sz="2400" dirty="0"/>
            </a:br>
            <a:r>
              <a:rPr lang="tr-TR" sz="2400" dirty="0" smtClean="0"/>
              <a:t>Diksiyonu </a:t>
            </a:r>
            <a:r>
              <a:rPr lang="tr-TR" sz="2400" dirty="0"/>
              <a:t>düzgün, güler yüzlü, saygılı ve kibar,</a:t>
            </a:r>
          </a:p>
          <a:p>
            <a:r>
              <a:rPr lang="tr-TR" sz="2400" dirty="0"/>
              <a:t>Dikkatli, temiz, titiz ve düzenli,</a:t>
            </a:r>
          </a:p>
          <a:p>
            <a:r>
              <a:rPr lang="tr-TR" sz="2400" dirty="0"/>
              <a:t>İnsanlarla iyi iletişim kurabilme ve ikna becerisine sahip,</a:t>
            </a:r>
          </a:p>
          <a:p>
            <a:r>
              <a:rPr lang="tr-TR" sz="2400" dirty="0"/>
              <a:t>İnsan psikolojisinden anlayan,</a:t>
            </a:r>
          </a:p>
          <a:p>
            <a:r>
              <a:rPr lang="tr-TR" sz="2400" dirty="0"/>
              <a:t>Görgü ve protokol kurallarını bilen,</a:t>
            </a:r>
          </a:p>
          <a:p>
            <a:r>
              <a:rPr lang="tr-TR" sz="2400" dirty="0"/>
              <a:t>Mesleği ile ilgili etik ilkelere bağlı,</a:t>
            </a:r>
          </a:p>
          <a:p>
            <a:r>
              <a:rPr lang="tr-TR" sz="2400" dirty="0"/>
              <a:t>Dışa dönük ve yeni gelişmelere ayak uydurabilen,</a:t>
            </a:r>
          </a:p>
          <a:p>
            <a:r>
              <a:rPr lang="tr-TR" sz="2400" dirty="0"/>
              <a:t>Hizmet etmeyi seven,</a:t>
            </a:r>
          </a:p>
          <a:p>
            <a:r>
              <a:rPr lang="tr-TR" sz="2400" dirty="0"/>
              <a:t>Meslekî eğitim almış kimseler olması gerekir.</a:t>
            </a:r>
          </a:p>
        </p:txBody>
      </p:sp>
    </p:spTree>
  </p:cSld>
  <p:clrMapOvr>
    <a:masterClrMapping/>
  </p:clrMapOvr>
  <p:transition spd="med">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210</TotalTime>
  <Words>71</Words>
  <Application>Microsoft Office PowerPoint</Application>
  <PresentationFormat>Ekran Gösterisi (4:3)</PresentationFormat>
  <Paragraphs>94</Paragraphs>
  <Slides>17</Slides>
  <Notes>1</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Kalabalık</vt:lpstr>
      <vt:lpstr>YİYECEK İÇECEK HİZMETLERİ ALANI</vt:lpstr>
      <vt:lpstr>Slayt 2</vt:lpstr>
      <vt:lpstr>Slayt 3</vt:lpstr>
      <vt:lpstr>Slayt 4</vt:lpstr>
      <vt:lpstr>Slayt 5</vt:lpstr>
      <vt:lpstr>Slayt 6</vt:lpstr>
      <vt:lpstr>Slayt 7</vt:lpstr>
      <vt:lpstr>Slayt 8</vt:lpstr>
      <vt:lpstr>Slayt 9</vt:lpstr>
      <vt:lpstr>Slayt 10</vt:lpstr>
      <vt:lpstr>Slayt 11</vt:lpstr>
      <vt:lpstr>Slayt 12</vt:lpstr>
      <vt:lpstr>BANA BİR ŞANS VER PROJESİ PİDECİ KURSU </vt:lpstr>
      <vt:lpstr>Slayt 14</vt:lpstr>
      <vt:lpstr>Slayt 15</vt:lpstr>
      <vt:lpstr>Slayt 16</vt:lpstr>
      <vt:lpstr> TEŞEKKÜRLER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Win</dc:creator>
  <cp:lastModifiedBy>Win</cp:lastModifiedBy>
  <cp:revision>23</cp:revision>
  <dcterms:created xsi:type="dcterms:W3CDTF">2017-10-31T07:22:54Z</dcterms:created>
  <dcterms:modified xsi:type="dcterms:W3CDTF">2017-10-31T11:15:11Z</dcterms:modified>
</cp:coreProperties>
</file>