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83" r:id="rId4"/>
    <p:sldId id="257" r:id="rId5"/>
    <p:sldId id="284" r:id="rId6"/>
    <p:sldId id="258" r:id="rId7"/>
    <p:sldId id="259" r:id="rId8"/>
    <p:sldId id="260" r:id="rId9"/>
    <p:sldId id="261" r:id="rId10"/>
    <p:sldId id="262" r:id="rId11"/>
    <p:sldId id="263" r:id="rId12"/>
    <p:sldId id="264" r:id="rId13"/>
    <p:sldId id="265" r:id="rId14"/>
    <p:sldId id="267" r:id="rId15"/>
    <p:sldId id="285" r:id="rId16"/>
    <p:sldId id="268" r:id="rId17"/>
    <p:sldId id="269" r:id="rId18"/>
    <p:sldId id="270" r:id="rId19"/>
    <p:sldId id="271" r:id="rId20"/>
    <p:sldId id="272" r:id="rId21"/>
    <p:sldId id="273" r:id="rId22"/>
    <p:sldId id="274" r:id="rId23"/>
    <p:sldId id="275" r:id="rId24"/>
    <p:sldId id="282" r:id="rId25"/>
    <p:sldId id="281" r:id="rId26"/>
    <p:sldId id="276" r:id="rId27"/>
    <p:sldId id="277" r:id="rId28"/>
    <p:sldId id="286" r:id="rId29"/>
    <p:sldId id="287"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E3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65" autoAdjust="0"/>
    <p:restoredTop sz="94660"/>
  </p:normalViewPr>
  <p:slideViewPr>
    <p:cSldViewPr snapToGrid="0">
      <p:cViewPr varScale="1">
        <p:scale>
          <a:sx n="68" d="100"/>
          <a:sy n="68" d="100"/>
        </p:scale>
        <p:origin x="84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3" Type="http://schemas.openxmlformats.org/officeDocument/2006/relationships/tableStyles" Target="tableStyles.xml"/><Relationship Id="rId32" Type="http://schemas.openxmlformats.org/officeDocument/2006/relationships/viewProps" Target="viewProps.xml"/><Relationship Id="rId31" Type="http://schemas.openxmlformats.org/officeDocument/2006/relationships/presProps" Target="presProps.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Başlık Slaydı">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915128" y="1788454"/>
            <a:ext cx="8361229" cy="2098226"/>
          </a:xfrm>
        </p:spPr>
        <p:txBody>
          <a:bodyPr anchor="b">
            <a:noAutofit/>
          </a:bodyPr>
          <a:lstStyle>
            <a:lvl1pPr algn="ctr">
              <a:defRPr sz="7200" cap="all" baseline="0">
                <a:solidFill>
                  <a:schemeClr val="tx2"/>
                </a:solidFill>
              </a:defRPr>
            </a:lvl1pPr>
          </a:lstStyle>
          <a:p>
            <a:r>
              <a:rPr lang="tr-TR"/>
              <a:t>Asıl başlık stilini düzenlemek için tıklayın</a:t>
            </a:r>
            <a:endParaRPr lang="en-US" dirty="0"/>
          </a:p>
        </p:txBody>
      </p:sp>
      <p:sp>
        <p:nvSpPr>
          <p:cNvPr id="3" name="Subtitle 2"/>
          <p:cNvSpPr>
            <a:spLocks noGrp="1"/>
          </p:cNvSpPr>
          <p:nvPr>
            <p:ph type="subTitle" idx="1" hasCustomPrompt="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A2A99529-2F59-4907-AAAB-87E1781127D2}" type="datetimeFigureOut">
              <a:rPr lang="tr-TR" smtClean="0"/>
            </a:fld>
            <a:endParaRPr lang="tr-TR"/>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tr-TR"/>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2CDF93E8-2F3E-43C2-A89C-805F5205321A}" type="slidenum">
              <a:rPr lang="tr-TR" smtClean="0"/>
            </a:fld>
            <a:endParaRPr lang="tr-TR"/>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hasCustomPrompt="1"/>
          </p:nvPr>
        </p:nvSpPr>
        <p:spPr>
          <a:xfrm>
            <a:off x="1371600" y="2295525"/>
            <a:ext cx="9601200" cy="3571875"/>
          </a:xfrm>
        </p:spPr>
        <p:txBody>
          <a:bodyPr vert="eaVert"/>
          <a:lstStyle/>
          <a:p>
            <a:pPr lvl="0"/>
            <a:r>
              <a:rPr lang="tr-TR"/>
              <a:t>Asıl metin stillerini düzenlemek için tıklayın</a:t>
            </a:r>
            <a:endParaRPr lang="tr-TR"/>
          </a:p>
          <a:p>
            <a:pPr lvl="1"/>
            <a:r>
              <a:rPr lang="tr-TR"/>
              <a:t>İkinci düzey</a:t>
            </a:r>
            <a:endParaRPr lang="tr-TR"/>
          </a:p>
          <a:p>
            <a:pPr lvl="2"/>
            <a:r>
              <a:rPr lang="tr-TR"/>
              <a:t>Üçüncü düzey</a:t>
            </a:r>
            <a:endParaRPr lang="tr-TR"/>
          </a:p>
          <a:p>
            <a:pPr lvl="3"/>
            <a:r>
              <a:rPr lang="tr-TR"/>
              <a:t>Dördüncü düzey</a:t>
            </a:r>
            <a:endParaRPr lang="tr-TR"/>
          </a:p>
          <a:p>
            <a:pPr lvl="4"/>
            <a:r>
              <a:rPr lang="tr-TR"/>
              <a:t>Beşinci düzey</a:t>
            </a:r>
            <a:endParaRPr lang="en-US" dirty="0"/>
          </a:p>
        </p:txBody>
      </p:sp>
      <p:sp>
        <p:nvSpPr>
          <p:cNvPr id="4" name="Date Placeholder 3"/>
          <p:cNvSpPr>
            <a:spLocks noGrp="1"/>
          </p:cNvSpPr>
          <p:nvPr>
            <p:ph type="dt" sz="half" idx="10"/>
          </p:nvPr>
        </p:nvSpPr>
        <p:spPr/>
        <p:txBody>
          <a:bodyPr/>
          <a:lstStyle/>
          <a:p>
            <a:fld id="{A2A99529-2F59-4907-AAAB-87E1781127D2}" type="datetimeFigureOut">
              <a:rPr lang="tr-TR" smtClean="0"/>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CDF93E8-2F3E-43C2-A89C-805F5205321A}" type="slidenum">
              <a:rPr lang="tr-TR" smtClean="0"/>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9596561" y="624156"/>
            <a:ext cx="1565766" cy="5243244"/>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hasCustomPrompt="1"/>
          </p:nvPr>
        </p:nvSpPr>
        <p:spPr>
          <a:xfrm>
            <a:off x="1371600" y="624156"/>
            <a:ext cx="8179641" cy="5243244"/>
          </a:xfrm>
        </p:spPr>
        <p:txBody>
          <a:bodyPr vert="eaVert"/>
          <a:lstStyle/>
          <a:p>
            <a:pPr lvl="0"/>
            <a:r>
              <a:rPr lang="tr-TR"/>
              <a:t>Asıl metin stillerini düzenlemek için tıklayın</a:t>
            </a:r>
            <a:endParaRPr lang="tr-TR"/>
          </a:p>
          <a:p>
            <a:pPr lvl="1"/>
            <a:r>
              <a:rPr lang="tr-TR"/>
              <a:t>İkinci düzey</a:t>
            </a:r>
            <a:endParaRPr lang="tr-TR"/>
          </a:p>
          <a:p>
            <a:pPr lvl="2"/>
            <a:r>
              <a:rPr lang="tr-TR"/>
              <a:t>Üçüncü düzey</a:t>
            </a:r>
            <a:endParaRPr lang="tr-TR"/>
          </a:p>
          <a:p>
            <a:pPr lvl="3"/>
            <a:r>
              <a:rPr lang="tr-TR"/>
              <a:t>Dördüncü düzey</a:t>
            </a:r>
            <a:endParaRPr lang="tr-TR"/>
          </a:p>
          <a:p>
            <a:pPr lvl="4"/>
            <a:r>
              <a:rPr lang="tr-TR"/>
              <a:t>Beşinci düzey</a:t>
            </a:r>
            <a:endParaRPr lang="en-US" dirty="0"/>
          </a:p>
        </p:txBody>
      </p:sp>
      <p:sp>
        <p:nvSpPr>
          <p:cNvPr id="4" name="Date Placeholder 3"/>
          <p:cNvSpPr>
            <a:spLocks noGrp="1"/>
          </p:cNvSpPr>
          <p:nvPr>
            <p:ph type="dt" sz="half" idx="10"/>
          </p:nvPr>
        </p:nvSpPr>
        <p:spPr/>
        <p:txBody>
          <a:bodyPr/>
          <a:lstStyle/>
          <a:p>
            <a:fld id="{A2A99529-2F59-4907-AAAB-87E1781127D2}" type="datetimeFigureOut">
              <a:rPr lang="tr-TR" smtClean="0"/>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CDF93E8-2F3E-43C2-A89C-805F5205321A}" type="slidenum">
              <a:rPr lang="tr-TR" smtClean="0"/>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tr-TR"/>
              <a:t>Asıl başlık stilini düzenlemek için tıklayın</a:t>
            </a:r>
            <a:endParaRPr lang="en-US" dirty="0"/>
          </a:p>
        </p:txBody>
      </p:sp>
      <p:sp>
        <p:nvSpPr>
          <p:cNvPr id="3" name="Content Placeholder 2"/>
          <p:cNvSpPr>
            <a:spLocks noGrp="1"/>
          </p:cNvSpPr>
          <p:nvPr>
            <p:ph idx="1" hasCustomPrompt="1"/>
          </p:nvPr>
        </p:nvSpPr>
        <p:spPr/>
        <p:txBody>
          <a:bodyPr/>
          <a:lstStyle/>
          <a:p>
            <a:pPr lvl="0"/>
            <a:r>
              <a:rPr lang="tr-TR"/>
              <a:t>Asıl metin stillerini düzenlemek için tıklayın</a:t>
            </a:r>
            <a:endParaRPr lang="tr-TR"/>
          </a:p>
          <a:p>
            <a:pPr lvl="1"/>
            <a:r>
              <a:rPr lang="tr-TR"/>
              <a:t>İkinci düzey</a:t>
            </a:r>
            <a:endParaRPr lang="tr-TR"/>
          </a:p>
          <a:p>
            <a:pPr lvl="2"/>
            <a:r>
              <a:rPr lang="tr-TR"/>
              <a:t>Üçüncü düzey</a:t>
            </a:r>
            <a:endParaRPr lang="tr-TR"/>
          </a:p>
          <a:p>
            <a:pPr lvl="3"/>
            <a:r>
              <a:rPr lang="tr-TR"/>
              <a:t>Dördüncü düzey</a:t>
            </a:r>
            <a:endParaRPr lang="tr-TR"/>
          </a:p>
          <a:p>
            <a:pPr lvl="4"/>
            <a:r>
              <a:rPr lang="tr-TR"/>
              <a:t>Beşinci düzey</a:t>
            </a:r>
            <a:endParaRPr lang="en-US" dirty="0"/>
          </a:p>
        </p:txBody>
      </p:sp>
      <p:sp>
        <p:nvSpPr>
          <p:cNvPr id="4" name="Date Placeholder 3"/>
          <p:cNvSpPr>
            <a:spLocks noGrp="1"/>
          </p:cNvSpPr>
          <p:nvPr>
            <p:ph type="dt" sz="half" idx="10"/>
          </p:nvPr>
        </p:nvSpPr>
        <p:spPr/>
        <p:txBody>
          <a:bodyPr/>
          <a:lstStyle/>
          <a:p>
            <a:fld id="{A2A99529-2F59-4907-AAAB-87E1781127D2}" type="datetimeFigureOut">
              <a:rPr lang="tr-TR" smtClean="0"/>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CDF93E8-2F3E-43C2-A89C-805F5205321A}" type="slidenum">
              <a:rPr lang="tr-TR" smtClean="0"/>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Bölüm Üst Bilgis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5025" y="1301360"/>
            <a:ext cx="9612971" cy="2852737"/>
          </a:xfrm>
        </p:spPr>
        <p:txBody>
          <a:bodyPr anchor="b">
            <a:normAutofit/>
          </a:bodyPr>
          <a:lstStyle>
            <a:lvl1pPr algn="r">
              <a:defRPr sz="7200" cap="all" baseline="0">
                <a:solidFill>
                  <a:schemeClr val="tx2"/>
                </a:solidFill>
              </a:defRPr>
            </a:lvl1pPr>
          </a:lstStyle>
          <a:p>
            <a:r>
              <a:rPr lang="tr-TR"/>
              <a:t>Asıl başlık stilini düzenlemek için tıklayın</a:t>
            </a:r>
            <a:endParaRPr lang="en-US" dirty="0"/>
          </a:p>
        </p:txBody>
      </p:sp>
      <p:sp>
        <p:nvSpPr>
          <p:cNvPr id="3" name="Text Placeholder 2"/>
          <p:cNvSpPr>
            <a:spLocks noGrp="1"/>
          </p:cNvSpPr>
          <p:nvPr>
            <p:ph type="body" idx="1" hasCustomPrompt="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endParaRPr lang="tr-T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A2A99529-2F59-4907-AAAB-87E1781127D2}" type="datetimeFigureOut">
              <a:rPr lang="tr-TR" smtClean="0"/>
            </a:fld>
            <a:endParaRPr lang="tr-TR"/>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tr-TR"/>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2CDF93E8-2F3E-43C2-A89C-805F5205321A}" type="slidenum">
              <a:rPr lang="tr-TR" smtClean="0"/>
            </a:fld>
            <a:endParaRPr lang="tr-TR"/>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2"/>
                </a:solidFill>
              </a:defRPr>
            </a:lvl1pPr>
          </a:lstStyle>
          <a:p>
            <a:r>
              <a:rPr lang="tr-TR"/>
              <a:t>Asıl başlık stilini düzenlemek için tıklayın</a:t>
            </a:r>
            <a:endParaRPr lang="en-US" dirty="0"/>
          </a:p>
        </p:txBody>
      </p:sp>
      <p:sp>
        <p:nvSpPr>
          <p:cNvPr id="3" name="Content Placeholder 2"/>
          <p:cNvSpPr>
            <a:spLocks noGrp="1"/>
          </p:cNvSpPr>
          <p:nvPr>
            <p:ph sz="half" idx="1" hasCustomPrompt="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a:t>Asıl metin stillerini düzenlemek için tıklayın</a:t>
            </a:r>
            <a:endParaRPr lang="tr-TR"/>
          </a:p>
          <a:p>
            <a:pPr lvl="1"/>
            <a:r>
              <a:rPr lang="tr-TR"/>
              <a:t>İkinci düzey</a:t>
            </a:r>
            <a:endParaRPr lang="tr-TR"/>
          </a:p>
          <a:p>
            <a:pPr lvl="2"/>
            <a:r>
              <a:rPr lang="tr-TR"/>
              <a:t>Üçüncü düzey</a:t>
            </a:r>
            <a:endParaRPr lang="tr-TR"/>
          </a:p>
          <a:p>
            <a:pPr lvl="3"/>
            <a:r>
              <a:rPr lang="tr-TR"/>
              <a:t>Dördüncü düzey</a:t>
            </a:r>
            <a:endParaRPr lang="tr-TR"/>
          </a:p>
          <a:p>
            <a:pPr lvl="4"/>
            <a:r>
              <a:rPr lang="tr-TR"/>
              <a:t>Beşinci düzey</a:t>
            </a:r>
            <a:endParaRPr lang="en-US" dirty="0"/>
          </a:p>
        </p:txBody>
      </p:sp>
      <p:sp>
        <p:nvSpPr>
          <p:cNvPr id="4" name="Content Placeholder 3"/>
          <p:cNvSpPr>
            <a:spLocks noGrp="1"/>
          </p:cNvSpPr>
          <p:nvPr>
            <p:ph sz="half" idx="2" hasCustomPrompt="1"/>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tr-TR"/>
              <a:t>Asıl metin stillerini düzenlemek için tıklayın</a:t>
            </a:r>
            <a:endParaRPr lang="tr-TR"/>
          </a:p>
          <a:p>
            <a:pPr lvl="1"/>
            <a:r>
              <a:rPr lang="tr-TR"/>
              <a:t>İkinci düzey</a:t>
            </a:r>
            <a:endParaRPr lang="tr-TR"/>
          </a:p>
          <a:p>
            <a:pPr lvl="2"/>
            <a:r>
              <a:rPr lang="tr-TR"/>
              <a:t>Üçüncü düzey</a:t>
            </a:r>
            <a:endParaRPr lang="tr-TR"/>
          </a:p>
          <a:p>
            <a:pPr lvl="3"/>
            <a:r>
              <a:rPr lang="tr-TR"/>
              <a:t>Dördüncü düzey</a:t>
            </a:r>
            <a:endParaRPr lang="tr-TR"/>
          </a:p>
          <a:p>
            <a:pPr lvl="4"/>
            <a:r>
              <a:rPr lang="tr-TR"/>
              <a:t>Beşinci düzey</a:t>
            </a:r>
            <a:endParaRPr lang="en-US" dirty="0"/>
          </a:p>
        </p:txBody>
      </p:sp>
      <p:sp>
        <p:nvSpPr>
          <p:cNvPr id="5" name="Date Placeholder 4"/>
          <p:cNvSpPr>
            <a:spLocks noGrp="1"/>
          </p:cNvSpPr>
          <p:nvPr>
            <p:ph type="dt" sz="half" idx="10"/>
          </p:nvPr>
        </p:nvSpPr>
        <p:spPr/>
        <p:txBody>
          <a:bodyPr/>
          <a:lstStyle/>
          <a:p>
            <a:fld id="{A2A99529-2F59-4907-AAAB-87E1781127D2}" type="datetimeFigureOut">
              <a:rPr lang="tr-TR" smtClean="0"/>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CDF93E8-2F3E-43C2-A89C-805F5205321A}" type="slidenum">
              <a:rPr lang="tr-TR" smtClean="0"/>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371600" y="685800"/>
            <a:ext cx="9601200" cy="1485900"/>
          </a:xfrm>
        </p:spPr>
        <p:txBody>
          <a:bodyPr/>
          <a:lstStyle>
            <a:lvl1pPr>
              <a:defRPr>
                <a:solidFill>
                  <a:schemeClr val="tx2"/>
                </a:solidFill>
              </a:defRPr>
            </a:lvl1pPr>
          </a:lstStyle>
          <a:p>
            <a:r>
              <a:rPr lang="tr-TR"/>
              <a:t>Asıl başlık stilini düzenlemek için tıklayın</a:t>
            </a:r>
            <a:endParaRPr lang="en-US" dirty="0"/>
          </a:p>
        </p:txBody>
      </p:sp>
      <p:sp>
        <p:nvSpPr>
          <p:cNvPr id="3" name="Text Placeholder 2"/>
          <p:cNvSpPr>
            <a:spLocks noGrp="1"/>
          </p:cNvSpPr>
          <p:nvPr>
            <p:ph type="body" idx="1" hasCustomPrompt="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endParaRPr lang="tr-TR"/>
          </a:p>
        </p:txBody>
      </p:sp>
      <p:sp>
        <p:nvSpPr>
          <p:cNvPr id="4" name="Content Placeholder 3"/>
          <p:cNvSpPr>
            <a:spLocks noGrp="1"/>
          </p:cNvSpPr>
          <p:nvPr>
            <p:ph sz="half" idx="2" hasCustomPrompt="1"/>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a:t>Asıl metin stillerini düzenlemek için tıklayın</a:t>
            </a:r>
            <a:endParaRPr lang="tr-TR"/>
          </a:p>
          <a:p>
            <a:pPr lvl="1"/>
            <a:r>
              <a:rPr lang="tr-TR"/>
              <a:t>İkinci düzey</a:t>
            </a:r>
            <a:endParaRPr lang="tr-TR"/>
          </a:p>
          <a:p>
            <a:pPr lvl="2"/>
            <a:r>
              <a:rPr lang="tr-TR"/>
              <a:t>Üçüncü düzey</a:t>
            </a:r>
            <a:endParaRPr lang="tr-TR"/>
          </a:p>
          <a:p>
            <a:pPr lvl="3"/>
            <a:r>
              <a:rPr lang="tr-TR"/>
              <a:t>Dördüncü düzey</a:t>
            </a:r>
            <a:endParaRPr lang="tr-TR"/>
          </a:p>
          <a:p>
            <a:pPr lvl="4"/>
            <a:r>
              <a:rPr lang="tr-TR"/>
              <a:t>Beşinci düzey</a:t>
            </a:r>
            <a:endParaRPr lang="en-US" dirty="0"/>
          </a:p>
        </p:txBody>
      </p:sp>
      <p:sp>
        <p:nvSpPr>
          <p:cNvPr id="5" name="Text Placeholder 4"/>
          <p:cNvSpPr>
            <a:spLocks noGrp="1"/>
          </p:cNvSpPr>
          <p:nvPr>
            <p:ph type="body" sz="quarter" idx="3" hasCustomPrompt="1"/>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endParaRPr lang="tr-TR"/>
          </a:p>
        </p:txBody>
      </p:sp>
      <p:sp>
        <p:nvSpPr>
          <p:cNvPr id="6" name="Content Placeholder 5"/>
          <p:cNvSpPr>
            <a:spLocks noGrp="1"/>
          </p:cNvSpPr>
          <p:nvPr>
            <p:ph sz="quarter" idx="4" hasCustomPrompt="1"/>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a:t>Asıl metin stillerini düzenlemek için tıklayın</a:t>
            </a:r>
            <a:endParaRPr lang="tr-TR"/>
          </a:p>
          <a:p>
            <a:pPr lvl="1"/>
            <a:r>
              <a:rPr lang="tr-TR"/>
              <a:t>İkinci düzey</a:t>
            </a:r>
            <a:endParaRPr lang="tr-TR"/>
          </a:p>
          <a:p>
            <a:pPr lvl="2"/>
            <a:r>
              <a:rPr lang="tr-TR"/>
              <a:t>Üçüncü düzey</a:t>
            </a:r>
            <a:endParaRPr lang="tr-TR"/>
          </a:p>
          <a:p>
            <a:pPr lvl="3"/>
            <a:r>
              <a:rPr lang="tr-TR"/>
              <a:t>Dördüncü düzey</a:t>
            </a:r>
            <a:endParaRPr lang="tr-TR"/>
          </a:p>
          <a:p>
            <a:pPr lvl="4"/>
            <a:r>
              <a:rPr lang="tr-TR"/>
              <a:t>Beşinci düzey</a:t>
            </a:r>
            <a:endParaRPr lang="en-US" dirty="0"/>
          </a:p>
        </p:txBody>
      </p:sp>
      <p:sp>
        <p:nvSpPr>
          <p:cNvPr id="7" name="Date Placeholder 6"/>
          <p:cNvSpPr>
            <a:spLocks noGrp="1"/>
          </p:cNvSpPr>
          <p:nvPr>
            <p:ph type="dt" sz="half" idx="10"/>
          </p:nvPr>
        </p:nvSpPr>
        <p:spPr/>
        <p:txBody>
          <a:bodyPr/>
          <a:lstStyle/>
          <a:p>
            <a:fld id="{A2A99529-2F59-4907-AAAB-87E1781127D2}" type="datetimeFigureOut">
              <a:rPr lang="tr-TR" smtClean="0"/>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2CDF93E8-2F3E-43C2-A89C-805F5205321A}" type="slidenum">
              <a:rPr lang="tr-TR" smtClean="0"/>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A2A99529-2F59-4907-AAAB-87E1781127D2}" type="datetimeFigureOut">
              <a:rPr lang="tr-TR" smtClean="0"/>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2CDF93E8-2F3E-43C2-A89C-805F5205321A}" type="slidenum">
              <a:rPr lang="tr-TR" smtClean="0"/>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A99529-2F59-4907-AAAB-87E1781127D2}" type="datetimeFigureOut">
              <a:rPr lang="tr-TR" smtClean="0"/>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2CDF93E8-2F3E-43C2-A89C-805F5205321A}" type="slidenum">
              <a:rPr lang="tr-TR" smtClean="0"/>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Başlıklı İçerik">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tr-TR"/>
              <a:t>Asıl başlık stilini düzenlemek için tıklayın</a:t>
            </a:r>
            <a:endParaRPr lang="en-US" dirty="0"/>
          </a:p>
        </p:txBody>
      </p:sp>
      <p:sp>
        <p:nvSpPr>
          <p:cNvPr id="3" name="Content Placeholder 2"/>
          <p:cNvSpPr>
            <a:spLocks noGrp="1"/>
          </p:cNvSpPr>
          <p:nvPr>
            <p:ph idx="1" hasCustomPrompt="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tr-TR"/>
              <a:t>Asıl metin stillerini düzenlemek için tıklayın</a:t>
            </a:r>
            <a:endParaRPr lang="tr-TR"/>
          </a:p>
          <a:p>
            <a:pPr lvl="1"/>
            <a:r>
              <a:rPr lang="tr-TR"/>
              <a:t>İkinci düzey</a:t>
            </a:r>
            <a:endParaRPr lang="tr-TR"/>
          </a:p>
          <a:p>
            <a:pPr lvl="2"/>
            <a:r>
              <a:rPr lang="tr-TR"/>
              <a:t>Üçüncü düzey</a:t>
            </a:r>
            <a:endParaRPr lang="tr-TR"/>
          </a:p>
          <a:p>
            <a:pPr lvl="3"/>
            <a:r>
              <a:rPr lang="tr-TR"/>
              <a:t>Dördüncü düzey</a:t>
            </a:r>
            <a:endParaRPr lang="tr-TR"/>
          </a:p>
          <a:p>
            <a:pPr lvl="4"/>
            <a:r>
              <a:rPr lang="tr-TR"/>
              <a:t>Beşinci düzey</a:t>
            </a:r>
            <a:endParaRPr lang="en-US" dirty="0"/>
          </a:p>
        </p:txBody>
      </p:sp>
      <p:sp>
        <p:nvSpPr>
          <p:cNvPr id="4" name="Text Placeholder 3"/>
          <p:cNvSpPr>
            <a:spLocks noGrp="1"/>
          </p:cNvSpPr>
          <p:nvPr>
            <p:ph type="body" sz="half" idx="2" hasCustomPrompt="1"/>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endParaRPr lang="tr-T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A2A99529-2F59-4907-AAAB-87E1781127D2}" type="datetimeFigureOut">
              <a:rPr lang="tr-TR" smtClean="0"/>
            </a:fld>
            <a:endParaRPr lang="tr-T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tr-T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2CDF93E8-2F3E-43C2-A89C-805F5205321A}" type="slidenum">
              <a:rPr lang="tr-TR" smtClean="0"/>
            </a:fld>
            <a:endParaRPr lang="tr-T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Başlıklı Resi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723900" y="685800"/>
            <a:ext cx="3855720" cy="2157884"/>
          </a:xfrm>
        </p:spPr>
        <p:txBody>
          <a:bodyPr anchor="t">
            <a:normAutofit/>
          </a:bodyPr>
          <a:lstStyle>
            <a:lvl1pPr>
              <a:lnSpc>
                <a:spcPct val="84000"/>
              </a:lnSpc>
              <a:defRPr sz="4800" baseline="0"/>
            </a:lvl1pPr>
          </a:lstStyle>
          <a:p>
            <a:r>
              <a:rPr lang="tr-TR"/>
              <a:t>Asıl başlık stilini düzenlemek için tıklayın</a:t>
            </a:r>
            <a:endParaRPr lang="en-US" dirty="0"/>
          </a:p>
        </p:txBody>
      </p:sp>
      <p:sp>
        <p:nvSpPr>
          <p:cNvPr id="3" name="Picture Placeholder 2"/>
          <p:cNvSpPr>
            <a:spLocks noGrp="1" noChangeAspect="1"/>
          </p:cNvSpPr>
          <p:nvPr>
            <p:ph type="pic" idx="1" hasCustomPrompt="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hasCustomPrompt="1"/>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endParaRPr lang="tr-T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A2A99529-2F59-4907-AAAB-87E1781127D2}" type="datetimeFigureOut">
              <a:rPr lang="tr-TR" smtClean="0"/>
            </a:fld>
            <a:endParaRPr lang="tr-T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tr-T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2CDF93E8-2F3E-43C2-A89C-805F5205321A}" type="slidenum">
              <a:rPr lang="tr-TR" smtClean="0"/>
            </a:fld>
            <a:endParaRPr lang="tr-T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tr-TR"/>
              <a:t>Asıl metin stillerini düzenlemek için tıklayın</a:t>
            </a:r>
            <a:endParaRPr lang="tr-TR"/>
          </a:p>
          <a:p>
            <a:pPr lvl="1"/>
            <a:r>
              <a:rPr lang="tr-TR"/>
              <a:t>İkinci düzey</a:t>
            </a:r>
            <a:endParaRPr lang="tr-TR"/>
          </a:p>
          <a:p>
            <a:pPr lvl="2"/>
            <a:r>
              <a:rPr lang="tr-TR"/>
              <a:t>Üçüncü düzey</a:t>
            </a:r>
            <a:endParaRPr lang="tr-TR"/>
          </a:p>
          <a:p>
            <a:pPr lvl="3"/>
            <a:r>
              <a:rPr lang="tr-TR"/>
              <a:t>Dördüncü düzey</a:t>
            </a:r>
            <a:endParaRPr lang="tr-TR"/>
          </a:p>
          <a:p>
            <a:pPr lvl="4"/>
            <a:r>
              <a:rPr lang="tr-TR"/>
              <a:t>Beşinci düzey</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A2A99529-2F59-4907-AAAB-87E1781127D2}" type="datetimeFigureOut">
              <a:rPr lang="tr-TR" smtClean="0"/>
            </a:fld>
            <a:endParaRPr lang="tr-TR"/>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tr-TR"/>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2CDF93E8-2F3E-43C2-A89C-805F5205321A}" type="slidenum">
              <a:rPr lang="tr-TR" smtClean="0"/>
            </a:fld>
            <a:endParaRPr lang="tr-TR"/>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175" indent="-384175"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175"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175"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175"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175"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175"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175"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175"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175"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7.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hyperlink" Target="https://www.meb.gov.tr/earged/earged/Egitimde_yonlendirme_modeli.pdf" TargetMode="Externa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22000">
              <a:schemeClr val="accent1">
                <a:lumMod val="0"/>
                <a:lumOff val="10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r="100000" b="100000"/>
          </a:path>
        </a:gradFill>
        <a:effectLst/>
      </p:bgPr>
    </p:bg>
    <p:spTree>
      <p:nvGrpSpPr>
        <p:cNvPr id="1" name=""/>
        <p:cNvGrpSpPr/>
        <p:nvPr/>
      </p:nvGrpSpPr>
      <p:grpSpPr>
        <a:xfrm>
          <a:off x="0" y="0"/>
          <a:ext cx="0" cy="0"/>
          <a:chOff x="0" y="0"/>
          <a:chExt cx="0" cy="0"/>
        </a:xfrm>
      </p:grpSpPr>
      <p:sp>
        <p:nvSpPr>
          <p:cNvPr id="2" name="Başlık 1"/>
          <p:cNvSpPr>
            <a:spLocks noGrp="1"/>
          </p:cNvSpPr>
          <p:nvPr>
            <p:ph type="ctrTitle"/>
          </p:nvPr>
        </p:nvSpPr>
        <p:spPr>
          <a:xfrm>
            <a:off x="1524000" y="1445341"/>
            <a:ext cx="9144000" cy="2890531"/>
          </a:xfrm>
        </p:spPr>
        <p:txBody>
          <a:bodyPr>
            <a:noAutofit/>
          </a:bodyPr>
          <a:lstStyle/>
          <a:p>
            <a:r>
              <a:rPr lang="tr-TR" sz="4400" b="1" dirty="0">
                <a:latin typeface="Times New Roman" panose="02020603050405020304" pitchFamily="18" charset="0"/>
                <a:cs typeface="Times New Roman" panose="02020603050405020304" pitchFamily="18" charset="0"/>
              </a:rPr>
              <a:t>İLGİ, İSTİDAT VE KABİLİYETLERİN KEŞFİ: ETKİLİ REHBERLİK VE YÖNLENDİRME</a:t>
            </a:r>
            <a:endParaRPr lang="tr-TR" sz="4400"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21000">
              <a:schemeClr val="accent1">
                <a:lumMod val="0"/>
                <a:lumOff val="10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r="100000" b="100000"/>
          </a:path>
        </a:gra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4174" y="734244"/>
            <a:ext cx="10515600" cy="4351338"/>
          </a:xfrm>
        </p:spPr>
        <p:txBody>
          <a:bodyPr>
            <a:normAutofit/>
          </a:bodyPr>
          <a:lstStyle/>
          <a:p>
            <a:pPr marL="0" indent="0" algn="just">
              <a:buNone/>
            </a:pPr>
            <a:r>
              <a:rPr lang="tr-TR" sz="2000" b="1" dirty="0">
                <a:latin typeface="Times New Roman" panose="02020603050405020304" pitchFamily="18" charset="0"/>
                <a:cs typeface="Times New Roman" panose="02020603050405020304" pitchFamily="18" charset="0"/>
              </a:rPr>
              <a:t>2. İLGİ</a:t>
            </a:r>
            <a:endParaRPr lang="tr-TR" sz="2000" b="1"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tr-T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İlgi bireyin bir kişiye, objeye ya da etkinliğe karşı sürekli olarak, hoşlanma, hoşlanmama, kayıtsız kalma şeklinde gösterdiği tepkiler olarak</a:t>
            </a:r>
            <a:r>
              <a:rPr lang="tr-TR"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tr-T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tanımlanabilir.</a:t>
            </a:r>
            <a:endParaRPr lang="tr-T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buFont typeface="Wingdings" panose="05000000000000000000" pitchFamily="2" charset="2"/>
              <a:buChar char="§"/>
            </a:pPr>
            <a:r>
              <a:rPr lang="tr-T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Bir diğer tanıma göre ise ilgi bir kimsenin özel bir çaba sarf etmeden dikkat ettiği, gözlediği, üzerinde durup düşündüğü ve zevk alarak yaptığı şeyler olarak ifade edilmiştir.</a:t>
            </a:r>
            <a:endParaRPr lang="tr-T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buFont typeface="Wingdings" panose="05000000000000000000" pitchFamily="2" charset="2"/>
              <a:buChar char="§"/>
            </a:pPr>
            <a:r>
              <a:rPr lang="tr-TR" sz="2000" dirty="0">
                <a:effectLst/>
                <a:latin typeface="Times New Roman" panose="02020603050405020304" pitchFamily="18" charset="0"/>
                <a:ea typeface="Calibri" panose="020F0502020204030204" pitchFamily="34" charset="0"/>
                <a:cs typeface="Times New Roman" panose="02020603050405020304" pitchFamily="18" charset="0"/>
              </a:rPr>
              <a:t>İlgiler, çocukluk çağlarında değişkenlik göstermekte ve birey olgunlaştıkça belirli faaliyetlerde sabitlenmeye başlamaktadır. Bu süreçte ise farklı faktörlerle etkileşimler birey tarafından elde edilir. Kalıtımsal olmayan ilgi, yetenek ve becerilerin desteklenmesi ile oluşur.</a:t>
            </a:r>
            <a:endParaRPr lang="tr-TR"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buFont typeface="Wingdings" panose="05000000000000000000" pitchFamily="2" charset="2"/>
              <a:buChar char="§"/>
            </a:pPr>
            <a:r>
              <a:rPr lang="tr-TR" sz="2000" dirty="0">
                <a:effectLst/>
                <a:latin typeface="Times New Roman" panose="02020603050405020304" pitchFamily="18" charset="0"/>
                <a:ea typeface="Calibri" panose="020F0502020204030204" pitchFamily="34" charset="0"/>
                <a:cs typeface="Times New Roman" panose="02020603050405020304" pitchFamily="18" charset="0"/>
              </a:rPr>
              <a:t>Bireyin özgür hissettiği zamanlarda belirli faaliyetler üzerinde yoğunlaşması ilgili olduğu alanları ifade eder.</a:t>
            </a:r>
            <a:endParaRPr lang="tr-TR" sz="2000" dirty="0">
              <a:latin typeface="Times New Roman" panose="02020603050405020304" pitchFamily="18" charset="0"/>
              <a:ea typeface="Calibri" panose="020F0502020204030204" pitchFamily="34" charset="0"/>
              <a:cs typeface="Times New Roman" panose="02020603050405020304" pitchFamily="18" charset="0"/>
            </a:endParaRPr>
          </a:p>
          <a:p>
            <a:pPr algn="just">
              <a:buFont typeface="Wingdings" panose="05000000000000000000" pitchFamily="2" charset="2"/>
              <a:buChar char="§"/>
            </a:pPr>
            <a:r>
              <a:rPr lang="tr-T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İlgiler 17-18 yaş aralığında durağanlık kazanır ve bu dönem lise yıllarının sonu anlamına gelmektedir.</a:t>
            </a:r>
            <a:endParaRPr lang="tr-TR" sz="2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21000">
              <a:schemeClr val="accent1">
                <a:lumMod val="0"/>
                <a:lumOff val="10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r="100000" b="100000"/>
          </a:path>
        </a:gra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956188" y="911225"/>
            <a:ext cx="10515600" cy="4351338"/>
          </a:xfrm>
        </p:spPr>
        <p:txBody>
          <a:bodyPr>
            <a:normAutofit/>
          </a:bodyPr>
          <a:lstStyle/>
          <a:p>
            <a:pPr algn="just">
              <a:buFont typeface="Wingdings" panose="05000000000000000000" pitchFamily="2" charset="2"/>
              <a:buChar char="§"/>
            </a:pPr>
            <a:r>
              <a:rPr lang="tr-TR" sz="2000" dirty="0">
                <a:effectLst/>
                <a:latin typeface="Times New Roman" panose="02020603050405020304" pitchFamily="18" charset="0"/>
                <a:ea typeface="Calibri" panose="020F0502020204030204" pitchFamily="34" charset="0"/>
                <a:cs typeface="Times New Roman" panose="02020603050405020304" pitchFamily="18" charset="0"/>
              </a:rPr>
              <a:t>İlgi, dikkat alanında güçlü bir diktatördür. Farklı insanların aynı sahnede farklı şeyler gördükleri iyi bilinen bir gerçektir. Bir çiftçi, bir sanatçı, bir botanikçi birlikte bir tepeden manzaraya bakarken aslında farklı şeyleri algılar çünkü ilgi alanlarına bağlı olarak farklı yönlere eğilim gösterirler. </a:t>
            </a:r>
            <a:endParaRPr lang="tr-TR"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buFont typeface="Wingdings" panose="05000000000000000000" pitchFamily="2" charset="2"/>
              <a:buChar char="§"/>
            </a:pPr>
            <a:r>
              <a:rPr lang="tr-T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Eğitim ilgisi çocuğun meslek seçiminde çok önemli bir rol oynamaktadır. Çocukların eğitime ilgisi, ev, okul, kolejler ve toplum gibi çeşitli kurumlar aracılığıyla gelişir ve şekillenir.</a:t>
            </a:r>
            <a:endParaRPr lang="tr-T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buFont typeface="Wingdings" panose="05000000000000000000" pitchFamily="2" charset="2"/>
              <a:buChar char="§"/>
            </a:pPr>
            <a:r>
              <a:rPr lang="tr-TR"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G</a:t>
            </a:r>
            <a:r>
              <a:rPr lang="tr-T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erçek ilgilerimizi hayatın erken zamanında doğru bir şekilde tanımlamamız önemlidir. Bir kişi ilgisini fark ederse meslek seçimi daha kolay hale gelir.</a:t>
            </a:r>
            <a:endParaRPr lang="tr-T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buFont typeface="Wingdings" panose="05000000000000000000" pitchFamily="2" charset="2"/>
              <a:buChar char="§"/>
            </a:pPr>
            <a:r>
              <a:rPr lang="tr-T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Bireyin, ilgi ve yetenekleri paralelinde seçeceği bir meslek, onun yaratıcılığını artıracak ve daha başarılı olmasını sağlayacaktır.</a:t>
            </a:r>
            <a:endParaRPr lang="tr-T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endParaRPr lang="tr-TR" sz="2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21000">
              <a:schemeClr val="accent1">
                <a:lumMod val="0"/>
                <a:lumOff val="10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r="100000" b="100000"/>
          </a:path>
        </a:gra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24897" y="689999"/>
            <a:ext cx="10515600" cy="4351338"/>
          </a:xfrm>
        </p:spPr>
        <p:txBody>
          <a:bodyPr>
            <a:normAutofit/>
          </a:bodyPr>
          <a:lstStyle/>
          <a:p>
            <a:pPr marL="0" indent="0" algn="just">
              <a:buNone/>
            </a:pPr>
            <a:endParaRPr lang="tr-TR" sz="2000" b="1" i="1" dirty="0">
              <a:latin typeface="Times New Roman" panose="02020603050405020304" pitchFamily="18" charset="0"/>
              <a:cs typeface="Times New Roman" panose="02020603050405020304" pitchFamily="18" charset="0"/>
            </a:endParaRPr>
          </a:p>
          <a:p>
            <a:pPr marL="0" indent="0" algn="just">
              <a:buNone/>
            </a:pPr>
            <a:r>
              <a:rPr lang="tr-TR" sz="2000" b="1" i="1" dirty="0">
                <a:latin typeface="Times New Roman" panose="02020603050405020304" pitchFamily="18" charset="0"/>
                <a:cs typeface="Times New Roman" panose="02020603050405020304" pitchFamily="18" charset="0"/>
              </a:rPr>
              <a:t>İlgi türleri ise şu şekilde sınıflandırılabilir;</a:t>
            </a:r>
            <a:endParaRPr lang="tr-TR" sz="2000" b="1" i="1"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tr-T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Bilimsel İlgi</a:t>
            </a:r>
            <a:endParaRPr lang="tr-T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buFont typeface="Wingdings" panose="05000000000000000000" pitchFamily="2" charset="2"/>
              <a:buChar char="§"/>
            </a:pPr>
            <a:r>
              <a:rPr lang="tr-T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Teknik veya Maddi İlgi</a:t>
            </a:r>
            <a:endParaRPr lang="tr-T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buFont typeface="Wingdings" panose="05000000000000000000" pitchFamily="2" charset="2"/>
              <a:buChar char="§"/>
            </a:pPr>
            <a:r>
              <a:rPr lang="tr-T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Sosyal Yardım İlgisi</a:t>
            </a:r>
            <a:endParaRPr lang="tr-T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buFont typeface="Wingdings" panose="05000000000000000000" pitchFamily="2" charset="2"/>
              <a:buChar char="§"/>
            </a:pPr>
            <a:r>
              <a:rPr lang="tr-T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Sistematik İlgi ya da İş ayrıntıları İlgisi         </a:t>
            </a:r>
            <a:endParaRPr lang="tr-T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buFont typeface="Wingdings" panose="05000000000000000000" pitchFamily="2" charset="2"/>
              <a:buChar char="§"/>
            </a:pPr>
            <a:r>
              <a:rPr lang="tr-T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İş Teması İlgisi</a:t>
            </a:r>
            <a:endParaRPr lang="tr-T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buFont typeface="Wingdings" panose="05000000000000000000" pitchFamily="2" charset="2"/>
              <a:buChar char="§"/>
            </a:pPr>
            <a:r>
              <a:rPr lang="tr-T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Edebiyat İlgisi</a:t>
            </a:r>
            <a:endParaRPr lang="tr-T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buFont typeface="Wingdings" panose="05000000000000000000" pitchFamily="2" charset="2"/>
              <a:buChar char="§"/>
            </a:pPr>
            <a:r>
              <a:rPr lang="tr-T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Müzik Sanat İlgisi.</a:t>
            </a:r>
            <a:endParaRPr lang="tr-T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buFont typeface="Wingdings" panose="05000000000000000000" pitchFamily="2" charset="2"/>
              <a:buChar char="§"/>
            </a:pPr>
            <a:endParaRPr lang="tr-T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endParaRPr lang="tr-TR"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endParaRPr lang="tr-T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endParaRPr lang="tr-T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endParaRPr lang="tr-TR" sz="2000" dirty="0">
              <a:latin typeface="Times New Roman" panose="02020603050405020304" pitchFamily="18" charset="0"/>
              <a:cs typeface="Times New Roman" panose="02020603050405020304" pitchFamily="18" charset="0"/>
            </a:endParaRPr>
          </a:p>
        </p:txBody>
      </p:sp>
      <p:pic>
        <p:nvPicPr>
          <p:cNvPr id="6"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7961390" y="1337340"/>
            <a:ext cx="2327634" cy="2327634"/>
          </a:xfrm>
          <a:prstGeom prst="rect">
            <a:avLst/>
          </a:prstGeom>
          <a:noFill/>
          <a:ln>
            <a:noFill/>
          </a:ln>
          <a:effectLst>
            <a:outerShdw blurRad="190500" dist="228600" dir="2700000" algn="ctr">
              <a:srgbClr val="000000">
                <a:alpha val="30000"/>
              </a:srgbClr>
            </a:outerShdw>
            <a:reflection blurRad="6350" stA="50000" endA="300" endPos="90000" dir="5400000" sy="-100000" algn="bl" rotWithShape="0"/>
          </a:effectLst>
          <a:scene3d>
            <a:camera prst="orthographicFront">
              <a:rot lat="0" lon="0" rev="0"/>
            </a:camera>
            <a:lightRig rig="glow" dir="t">
              <a:rot lat="0" lon="0" rev="4800000"/>
            </a:lightRig>
          </a:scene3d>
          <a:sp3d prstMaterial="matte">
            <a:bevelT w="127000" h="63500"/>
          </a:sp3d>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21000">
              <a:schemeClr val="accent1">
                <a:lumMod val="0"/>
                <a:lumOff val="10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r="100000" b="100000"/>
          </a:path>
        </a:gra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15180" y="781382"/>
            <a:ext cx="10515600" cy="4351338"/>
          </a:xfrm>
        </p:spPr>
        <p:txBody>
          <a:bodyPr>
            <a:noAutofit/>
          </a:bodyPr>
          <a:lstStyle/>
          <a:p>
            <a:pPr marL="0" indent="0" algn="just">
              <a:buNone/>
            </a:pPr>
            <a:r>
              <a:rPr lang="tr-TR" sz="2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3.</a:t>
            </a:r>
            <a:r>
              <a:rPr lang="tr-TR" sz="2000" b="1" dirty="0">
                <a:latin typeface="Times New Roman" panose="02020603050405020304" pitchFamily="18" charset="0"/>
                <a:cs typeface="Times New Roman" panose="02020603050405020304" pitchFamily="18" charset="0"/>
              </a:rPr>
              <a:t> ETKİLİ REHBERLİK VE DOĞRU YÖNLENDİRME</a:t>
            </a:r>
            <a:endParaRPr lang="tr-TR" sz="2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lgn="just">
              <a:buFont typeface="Wingdings" panose="05000000000000000000" pitchFamily="2" charset="2"/>
              <a:buChar char="§"/>
            </a:pPr>
            <a:r>
              <a:rPr lang="tr-TR"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Rehberlik; bireye kendini anlaması, çevredeki olanakları tanıması ve doğru kararlar vererek kendini gerçekleştirebilmesi için yapılan sistematik ve profesyonel bir yardım sürecidir. </a:t>
            </a:r>
            <a:endParaRPr lang="tr-T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buFont typeface="Wingdings" panose="05000000000000000000" pitchFamily="2" charset="2"/>
              <a:buChar char="§"/>
            </a:pPr>
            <a:r>
              <a:rPr lang="tr-TR"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Y</a:t>
            </a:r>
            <a:r>
              <a:rPr lang="tr-T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öneltme</a:t>
            </a:r>
            <a:r>
              <a:rPr lang="tr-TR"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r>
              <a:rPr lang="tr-T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dilimizde öğrencilerin okula ve genel yaşama uyum sağlamaları amacıyla izleyecekleri davranışlar, dersler ve seçecekleri meslekler hakkında bilinçlendirilmesi anlamında kullanılmaktadır.</a:t>
            </a:r>
            <a:endParaRPr lang="tr-T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buFont typeface="Wingdings" panose="05000000000000000000" pitchFamily="2" charset="2"/>
              <a:buChar char="§"/>
            </a:pPr>
            <a:r>
              <a:rPr lang="tr-T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Yönlendirme, temelde öğrencinin eğitim süreci içinde bireysel ve toplumsal ihtiyaçlar çerçevesinde yönelmesine yardımcı olmak, kendisini bütünlüğü içerisinde tanımasına, mesleki gelişimine ilişkin davranışları kazanmasına, kararlar vermesine ve geleceğini planlamasına yönelik bilimsel hizmetleri, süreklilik içinde öğrenciye vermek için düzenlenen etkinliklerin tümü olarak tanımlanmaktadır.</a:t>
            </a:r>
            <a:endParaRPr lang="tr-T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endParaRPr lang="tr-T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endParaRPr lang="tr-TR"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21000">
              <a:schemeClr val="accent1">
                <a:lumMod val="0"/>
                <a:lumOff val="10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r="100000" b="100000"/>
          </a:path>
        </a:gra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999751" y="759656"/>
            <a:ext cx="10515600" cy="4351338"/>
          </a:xfrm>
        </p:spPr>
        <p:txBody>
          <a:bodyPr>
            <a:normAutofit/>
          </a:bodyPr>
          <a:lstStyle/>
          <a:p>
            <a:pPr algn="just">
              <a:lnSpc>
                <a:spcPct val="107000"/>
              </a:lnSpc>
              <a:spcAft>
                <a:spcPts val="800"/>
              </a:spcAft>
            </a:pPr>
            <a:r>
              <a:rPr lang="tr-TR" dirty="0">
                <a:effectLst/>
                <a:latin typeface="Times New Roman" panose="02020603050405020304" pitchFamily="18" charset="0"/>
                <a:ea typeface="Calibri" panose="020F0502020204030204" pitchFamily="34" charset="0"/>
                <a:cs typeface="Times New Roman" panose="02020603050405020304" pitchFamily="18" charset="0"/>
              </a:rPr>
              <a:t>Öğrenciler ilkokuldan başlamak üzere sağlıklı bir yönlendirme sürecinden geçmelidirler.</a:t>
            </a:r>
            <a:r>
              <a:rPr lang="tr-TR" dirty="0">
                <a:latin typeface="Times New Roman" panose="02020603050405020304" pitchFamily="18" charset="0"/>
                <a:ea typeface="Calibri" panose="020F0502020204030204" pitchFamily="34" charset="0"/>
                <a:cs typeface="Times New Roman" panose="02020603050405020304" pitchFamily="18" charset="0"/>
              </a:rPr>
              <a:t> </a:t>
            </a:r>
            <a:r>
              <a:rPr lang="tr-TR" dirty="0">
                <a:effectLst/>
                <a:latin typeface="Times New Roman" panose="02020603050405020304" pitchFamily="18" charset="0"/>
                <a:ea typeface="Calibri" panose="020F0502020204030204" pitchFamily="34" charset="0"/>
                <a:cs typeface="Times New Roman" panose="02020603050405020304" pitchFamily="18" charset="0"/>
              </a:rPr>
              <a:t>Ancak bu yöneltme, öğrenciye belli bir alanı ya da mesleği empoze etmek biçiminde</a:t>
            </a:r>
            <a:r>
              <a:rPr lang="tr-TR" dirty="0">
                <a:latin typeface="Times New Roman" panose="02020603050405020304" pitchFamily="18" charset="0"/>
                <a:ea typeface="Calibri" panose="020F0502020204030204" pitchFamily="34" charset="0"/>
                <a:cs typeface="Times New Roman" panose="02020603050405020304" pitchFamily="18" charset="0"/>
              </a:rPr>
              <a:t> </a:t>
            </a:r>
            <a:r>
              <a:rPr lang="tr-TR" dirty="0">
                <a:effectLst/>
                <a:latin typeface="Times New Roman" panose="02020603050405020304" pitchFamily="18" charset="0"/>
                <a:ea typeface="Calibri" panose="020F0502020204030204" pitchFamily="34" charset="0"/>
                <a:cs typeface="Times New Roman" panose="02020603050405020304" pitchFamily="18" charset="0"/>
              </a:rPr>
              <a:t>de</a:t>
            </a:r>
            <a:r>
              <a:rPr lang="tr-TR" dirty="0">
                <a:latin typeface="Times New Roman" panose="02020603050405020304" pitchFamily="18" charset="0"/>
                <a:ea typeface="Calibri" panose="020F0502020204030204" pitchFamily="34" charset="0"/>
                <a:cs typeface="Times New Roman" panose="02020603050405020304" pitchFamily="18" charset="0"/>
              </a:rPr>
              <a:t>ğ</a:t>
            </a:r>
            <a:r>
              <a:rPr lang="tr-TR" dirty="0">
                <a:effectLst/>
                <a:latin typeface="Times New Roman" panose="02020603050405020304" pitchFamily="18" charset="0"/>
                <a:ea typeface="Calibri" panose="020F0502020204030204" pitchFamily="34" charset="0"/>
                <a:cs typeface="Times New Roman" panose="02020603050405020304" pitchFamily="18" charset="0"/>
              </a:rPr>
              <a:t>il, öğrencinin gizil güçleriyle çalışma yaşamının gerekleri arasında bir e</a:t>
            </a:r>
            <a:r>
              <a:rPr lang="tr-TR" dirty="0">
                <a:latin typeface="Times New Roman" panose="02020603050405020304" pitchFamily="18" charset="0"/>
                <a:ea typeface="Calibri" panose="020F0502020204030204" pitchFamily="34" charset="0"/>
                <a:cs typeface="Times New Roman" panose="02020603050405020304" pitchFamily="18" charset="0"/>
              </a:rPr>
              <a:t>ş</a:t>
            </a:r>
            <a:r>
              <a:rPr lang="tr-TR" dirty="0">
                <a:effectLst/>
                <a:latin typeface="Times New Roman" panose="02020603050405020304" pitchFamily="18" charset="0"/>
                <a:ea typeface="Calibri" panose="020F0502020204030204" pitchFamily="34" charset="0"/>
                <a:cs typeface="Times New Roman" panose="02020603050405020304" pitchFamily="18" charset="0"/>
              </a:rPr>
              <a:t>leme</a:t>
            </a:r>
            <a:r>
              <a:rPr lang="tr-TR" dirty="0">
                <a:latin typeface="Times New Roman" panose="02020603050405020304" pitchFamily="18" charset="0"/>
                <a:ea typeface="Calibri" panose="020F0502020204030204" pitchFamily="34" charset="0"/>
                <a:cs typeface="Times New Roman" panose="02020603050405020304" pitchFamily="18" charset="0"/>
              </a:rPr>
              <a:t> </a:t>
            </a:r>
            <a:r>
              <a:rPr lang="tr-TR" dirty="0">
                <a:effectLst/>
                <a:latin typeface="Times New Roman" panose="02020603050405020304" pitchFamily="18" charset="0"/>
                <a:ea typeface="Calibri" panose="020F0502020204030204" pitchFamily="34" charset="0"/>
                <a:cs typeface="Times New Roman" panose="02020603050405020304" pitchFamily="18" charset="0"/>
              </a:rPr>
              <a:t>yapmaya dönük olmalıdır</a:t>
            </a:r>
            <a:endParaRPr lang="tr-TR"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tr-TR" dirty="0">
                <a:effectLst/>
                <a:latin typeface="Times New Roman" panose="02020603050405020304" pitchFamily="18" charset="0"/>
                <a:ea typeface="Calibri" panose="020F0502020204030204" pitchFamily="34" charset="0"/>
                <a:cs typeface="Times New Roman" panose="02020603050405020304" pitchFamily="18" charset="0"/>
              </a:rPr>
              <a:t>Yöneltme uygulamaları öğrencilerin, ilgi yetenek ve kişilik özelliklerini tanımalarını, tüm mesleklerin toplum yararına olduğu bilincinin kazanılmasını, öğrencilerin etkili kararlar alabilmelerini öğrencilerin akademik başarının üst öğrenim ve çalışma hayatına yönelmelerinde önemli olduğunu</a:t>
            </a:r>
            <a:r>
              <a:rPr lang="tr-TR" dirty="0">
                <a:latin typeface="Times New Roman" panose="02020603050405020304" pitchFamily="18" charset="0"/>
                <a:ea typeface="Calibri" panose="020F0502020204030204" pitchFamily="34" charset="0"/>
                <a:cs typeface="Times New Roman" panose="02020603050405020304" pitchFamily="18" charset="0"/>
              </a:rPr>
              <a:t> </a:t>
            </a:r>
            <a:r>
              <a:rPr lang="tr-TR" dirty="0">
                <a:effectLst/>
                <a:latin typeface="Times New Roman" panose="02020603050405020304" pitchFamily="18" charset="0"/>
                <a:ea typeface="Calibri" panose="020F0502020204030204" pitchFamily="34" charset="0"/>
                <a:cs typeface="Times New Roman" panose="02020603050405020304" pitchFamily="18" charset="0"/>
              </a:rPr>
              <a:t>kavramalarını ve öğrencilerin niteliklerine uygun üst öğrenim kurumlarına yönelmelerini sağlamalıdır. </a:t>
            </a:r>
            <a:endParaRPr lang="tr-TR"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endParaRPr lang="tr-TR" dirty="0"/>
          </a:p>
        </p:txBody>
      </p:sp>
      <p:pic>
        <p:nvPicPr>
          <p:cNvPr id="5"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4210046" y="3832966"/>
            <a:ext cx="3771908" cy="2556055"/>
          </a:xfrm>
          <a:prstGeom prst="rect">
            <a:avLst/>
          </a:prstGeom>
          <a:noFill/>
          <a:ln>
            <a:noFill/>
          </a:ln>
          <a:effectLst>
            <a:outerShdw blurRad="508000" dist="12700" dir="5400000" sx="79000" sy="79000" algn="ctr">
              <a:srgbClr val="000000"/>
            </a:outerShdw>
            <a:softEdge rad="165100"/>
          </a:effectLst>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21000">
              <a:schemeClr val="accent1">
                <a:lumMod val="0"/>
                <a:lumOff val="10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r="100000" b="100000"/>
          </a:path>
        </a:gra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985685" y="719496"/>
            <a:ext cx="10515600" cy="4351338"/>
          </a:xfrm>
        </p:spPr>
        <p:txBody>
          <a:bodyPr>
            <a:normAutofit/>
          </a:bodyPr>
          <a:lstStyle/>
          <a:p>
            <a:pPr algn="just">
              <a:lnSpc>
                <a:spcPct val="107000"/>
              </a:lnSpc>
              <a:spcAft>
                <a:spcPts val="800"/>
              </a:spcAft>
            </a:pPr>
            <a:r>
              <a:rPr lang="tr-TR" sz="2000" dirty="0">
                <a:effectLst/>
                <a:latin typeface="Times New Roman" panose="02020603050405020304" pitchFamily="18" charset="0"/>
                <a:ea typeface="Calibri" panose="020F0502020204030204" pitchFamily="34" charset="0"/>
                <a:cs typeface="Times New Roman" panose="02020603050405020304" pitchFamily="18" charset="0"/>
              </a:rPr>
              <a:t>Ayrıca öğrencilerin, meslek seçiminin önemini kavramaları,</a:t>
            </a:r>
            <a:r>
              <a:rPr lang="tr-TR" sz="2000" dirty="0">
                <a:latin typeface="Times New Roman" panose="02020603050405020304" pitchFamily="18" charset="0"/>
                <a:ea typeface="Calibri" panose="020F0502020204030204" pitchFamily="34" charset="0"/>
                <a:cs typeface="Times New Roman" panose="02020603050405020304" pitchFamily="18" charset="0"/>
              </a:rPr>
              <a:t> </a:t>
            </a:r>
            <a:r>
              <a:rPr lang="tr-TR" sz="2000" dirty="0">
                <a:effectLst/>
                <a:latin typeface="Times New Roman" panose="02020603050405020304" pitchFamily="18" charset="0"/>
                <a:ea typeface="Calibri" panose="020F0502020204030204" pitchFamily="34" charset="0"/>
                <a:cs typeface="Times New Roman" panose="02020603050405020304" pitchFamily="18" charset="0"/>
              </a:rPr>
              <a:t>kendi sahip oldukları kişisel yetenek, ilgi, değer ve imkânları doğrultusunda uygun</a:t>
            </a:r>
            <a:r>
              <a:rPr lang="tr-TR" sz="2000" dirty="0">
                <a:latin typeface="Times New Roman" panose="02020603050405020304" pitchFamily="18" charset="0"/>
                <a:ea typeface="Calibri" panose="020F0502020204030204" pitchFamily="34" charset="0"/>
                <a:cs typeface="Times New Roman" panose="02020603050405020304" pitchFamily="18" charset="0"/>
              </a:rPr>
              <a:t> </a:t>
            </a:r>
            <a:r>
              <a:rPr lang="tr-TR" sz="2000" dirty="0">
                <a:effectLst/>
                <a:latin typeface="Times New Roman" panose="02020603050405020304" pitchFamily="18" charset="0"/>
                <a:ea typeface="Calibri" panose="020F0502020204030204" pitchFamily="34" charset="0"/>
                <a:cs typeface="Times New Roman" panose="02020603050405020304" pitchFamily="18" charset="0"/>
              </a:rPr>
              <a:t>meslekler hakkında bilgilenmeleri, i</a:t>
            </a:r>
            <a:r>
              <a:rPr lang="tr-TR" sz="2000" dirty="0">
                <a:latin typeface="Times New Roman" panose="02020603050405020304" pitchFamily="18" charset="0"/>
                <a:ea typeface="Calibri" panose="020F0502020204030204" pitchFamily="34" charset="0"/>
                <a:cs typeface="Times New Roman" panose="02020603050405020304" pitchFamily="18" charset="0"/>
              </a:rPr>
              <a:t>ş</a:t>
            </a:r>
            <a:r>
              <a:rPr lang="tr-TR" sz="2000" dirty="0">
                <a:effectLst/>
                <a:latin typeface="Times New Roman" panose="02020603050405020304" pitchFamily="18" charset="0"/>
                <a:ea typeface="Calibri" panose="020F0502020204030204" pitchFamily="34" charset="0"/>
                <a:cs typeface="Times New Roman" panose="02020603050405020304" pitchFamily="18" charset="0"/>
              </a:rPr>
              <a:t> ve meslek alanlarını gözlemlemeleri, ya</a:t>
            </a:r>
            <a:r>
              <a:rPr lang="tr-TR" sz="2000" dirty="0">
                <a:latin typeface="Times New Roman" panose="02020603050405020304" pitchFamily="18" charset="0"/>
                <a:ea typeface="Calibri" panose="020F0502020204030204" pitchFamily="34" charset="0"/>
                <a:cs typeface="Times New Roman" panose="02020603050405020304" pitchFamily="18" charset="0"/>
              </a:rPr>
              <a:t>ş</a:t>
            </a:r>
            <a:r>
              <a:rPr lang="tr-TR" sz="2000" dirty="0">
                <a:effectLst/>
                <a:latin typeface="Times New Roman" panose="02020603050405020304" pitchFamily="18" charset="0"/>
                <a:ea typeface="Calibri" panose="020F0502020204030204" pitchFamily="34" charset="0"/>
                <a:cs typeface="Times New Roman" panose="02020603050405020304" pitchFamily="18" charset="0"/>
              </a:rPr>
              <a:t>antısal</a:t>
            </a:r>
            <a:r>
              <a:rPr lang="tr-TR" sz="2000" dirty="0">
                <a:latin typeface="Times New Roman" panose="02020603050405020304" pitchFamily="18" charset="0"/>
                <a:ea typeface="Calibri" panose="020F0502020204030204" pitchFamily="34" charset="0"/>
                <a:cs typeface="Times New Roman" panose="02020603050405020304" pitchFamily="18" charset="0"/>
              </a:rPr>
              <a:t> </a:t>
            </a:r>
            <a:r>
              <a:rPr lang="tr-TR" sz="2000" dirty="0">
                <a:effectLst/>
                <a:latin typeface="Times New Roman" panose="02020603050405020304" pitchFamily="18" charset="0"/>
                <a:ea typeface="Calibri" panose="020F0502020204030204" pitchFamily="34" charset="0"/>
                <a:cs typeface="Times New Roman" panose="02020603050405020304" pitchFamily="18" charset="0"/>
              </a:rPr>
              <a:t>olarak çe</a:t>
            </a:r>
            <a:r>
              <a:rPr lang="tr-TR" sz="2000" dirty="0">
                <a:latin typeface="Times New Roman" panose="02020603050405020304" pitchFamily="18" charset="0"/>
                <a:ea typeface="Calibri" panose="020F0502020204030204" pitchFamily="34" charset="0"/>
                <a:cs typeface="Times New Roman" panose="02020603050405020304" pitchFamily="18" charset="0"/>
              </a:rPr>
              <a:t>ş</a:t>
            </a:r>
            <a:r>
              <a:rPr lang="tr-TR" sz="2000" dirty="0">
                <a:effectLst/>
                <a:latin typeface="Times New Roman" panose="02020603050405020304" pitchFamily="18" charset="0"/>
                <a:ea typeface="Calibri" panose="020F0502020204030204" pitchFamily="34" charset="0"/>
                <a:cs typeface="Times New Roman" panose="02020603050405020304" pitchFamily="18" charset="0"/>
              </a:rPr>
              <a:t>itli i</a:t>
            </a:r>
            <a:r>
              <a:rPr lang="tr-TR" sz="2000" dirty="0">
                <a:latin typeface="Times New Roman" panose="02020603050405020304" pitchFamily="18" charset="0"/>
                <a:ea typeface="Calibri" panose="020F0502020204030204" pitchFamily="34" charset="0"/>
                <a:cs typeface="Times New Roman" panose="02020603050405020304" pitchFamily="18" charset="0"/>
              </a:rPr>
              <a:t>ş</a:t>
            </a:r>
            <a:r>
              <a:rPr lang="tr-TR" sz="2000" dirty="0">
                <a:effectLst/>
                <a:latin typeface="Times New Roman" panose="02020603050405020304" pitchFamily="18" charset="0"/>
                <a:ea typeface="Calibri" panose="020F0502020204030204" pitchFamily="34" charset="0"/>
                <a:cs typeface="Times New Roman" panose="02020603050405020304" pitchFamily="18" charset="0"/>
              </a:rPr>
              <a:t> becerileri kazanmaları ve ortaöğretim düzeyindeki program seçenekleri</a:t>
            </a:r>
            <a:r>
              <a:rPr lang="tr-TR" sz="2000" dirty="0">
                <a:latin typeface="Times New Roman" panose="02020603050405020304" pitchFamily="18" charset="0"/>
                <a:ea typeface="Calibri" panose="020F0502020204030204" pitchFamily="34" charset="0"/>
                <a:cs typeface="Times New Roman" panose="02020603050405020304" pitchFamily="18" charset="0"/>
              </a:rPr>
              <a:t> </a:t>
            </a:r>
            <a:r>
              <a:rPr lang="tr-T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hakkında bilinçli hâle gelmeleri sağlanmalıdır.</a:t>
            </a:r>
            <a:endParaRPr lang="tr-T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tr-T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Ülkemizde, yöneltme çalışmaları ortaöğretimin son sınıfında</a:t>
            </a:r>
            <a:r>
              <a:rPr lang="tr-TR"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tr-T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üniversiteye</a:t>
            </a:r>
            <a:r>
              <a:rPr lang="tr-TR"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tr-TR" sz="2000" dirty="0">
                <a:effectLst/>
                <a:latin typeface="Times New Roman" panose="02020603050405020304" pitchFamily="18" charset="0"/>
                <a:ea typeface="Calibri" panose="020F0502020204030204" pitchFamily="34" charset="0"/>
                <a:cs typeface="Times New Roman" panose="02020603050405020304" pitchFamily="18" charset="0"/>
              </a:rPr>
              <a:t>yönelik çalışmalarla ağırlık kazanmaktadır. </a:t>
            </a:r>
            <a:endParaRPr lang="tr-TR"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tr-TR"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O</a:t>
            </a:r>
            <a:r>
              <a:rPr lang="tr-T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rtaöğretimde</a:t>
            </a:r>
            <a:r>
              <a:rPr lang="tr-TR"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tr-T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sağlıklı bir yönelme veya yönlendirmenin yapılabilmesi için öğrencinin çok erken yaşlarda bu alanda eğitilmesi gerekir. Bu hedef ise ilkokulun ilk yıllarından itibaren öğretim ve rehberlik hizmetlerinin birbirlerini bütünleyici şekilde uygulanması ile gerçekleşebilir.</a:t>
            </a:r>
            <a:endParaRPr lang="tr-T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tr-T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Yöneltme ve yönlendirme 1739 sayılı Milli Eğitim Temel Kanunda, Türk Milli Eğitiminin temel amaçlarından ve temel ilkelerinden biri olarak vurgulanmıştır. </a:t>
            </a:r>
            <a:endParaRPr lang="tr-T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endParaRPr lang="tr-T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endParaRPr lang="tr-T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endParaRPr lang="tr-TR" sz="2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21000">
              <a:schemeClr val="accent1">
                <a:lumMod val="0"/>
                <a:lumOff val="10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r="100000" b="100000"/>
          </a:path>
        </a:gra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4175" y="793237"/>
            <a:ext cx="10515600" cy="4351338"/>
          </a:xfrm>
        </p:spPr>
        <p:txBody>
          <a:bodyPr>
            <a:normAutofit/>
          </a:bodyPr>
          <a:lstStyle/>
          <a:p>
            <a:pPr algn="just"/>
            <a:r>
              <a:rPr lang="tr-TR" sz="2000" dirty="0">
                <a:solidFill>
                  <a:srgbClr val="000000"/>
                </a:solidFill>
                <a:effectLst/>
                <a:latin typeface="Times New Roman" panose="02020603050405020304" pitchFamily="18" charset="0"/>
                <a:ea typeface="Calibri" panose="020F0502020204030204" pitchFamily="34" charset="0"/>
              </a:rPr>
              <a:t>Yöneltme başlığı altında şunlar belirlenmiştir;</a:t>
            </a:r>
            <a:endParaRPr lang="tr-TR" sz="2000" dirty="0">
              <a:solidFill>
                <a:srgbClr val="000000"/>
              </a:solidFill>
              <a:effectLst/>
              <a:latin typeface="Times New Roman" panose="02020603050405020304" pitchFamily="18" charset="0"/>
              <a:ea typeface="Calibri" panose="020F0502020204030204" pitchFamily="34" charset="0"/>
            </a:endParaRPr>
          </a:p>
          <a:p>
            <a:pPr algn="just"/>
            <a:r>
              <a:rPr lang="tr-TR" sz="2000" dirty="0">
                <a:solidFill>
                  <a:srgbClr val="000000"/>
                </a:solidFill>
                <a:effectLst/>
                <a:latin typeface="Times New Roman" panose="02020603050405020304" pitchFamily="18" charset="0"/>
                <a:ea typeface="Calibri" panose="020F0502020204030204" pitchFamily="34" charset="0"/>
              </a:rPr>
              <a:t>Fertler eğitimleri süresince ilgi, istidat ve kabiliyetleri ölçüsünde ve doğrultusunda çeşitli</a:t>
            </a:r>
            <a:r>
              <a:rPr lang="tr-TR" sz="2000" dirty="0">
                <a:solidFill>
                  <a:srgbClr val="000000"/>
                </a:solidFill>
                <a:latin typeface="Times New Roman" panose="02020603050405020304" pitchFamily="18" charset="0"/>
                <a:ea typeface="Calibri" panose="020F0502020204030204" pitchFamily="34" charset="0"/>
              </a:rPr>
              <a:t> </a:t>
            </a:r>
            <a:r>
              <a:rPr lang="tr-TR" sz="2000" dirty="0">
                <a:solidFill>
                  <a:srgbClr val="000000"/>
                </a:solidFill>
                <a:effectLst/>
                <a:latin typeface="Times New Roman" panose="02020603050405020304" pitchFamily="18" charset="0"/>
                <a:ea typeface="Calibri" panose="020F0502020204030204" pitchFamily="34" charset="0"/>
              </a:rPr>
              <a:t>programlara veya</a:t>
            </a:r>
            <a:r>
              <a:rPr lang="tr-TR" sz="2000" dirty="0">
                <a:solidFill>
                  <a:srgbClr val="000000"/>
                </a:solidFill>
                <a:latin typeface="Times New Roman" panose="02020603050405020304" pitchFamily="18" charset="0"/>
                <a:ea typeface="Calibri" panose="020F0502020204030204" pitchFamily="34" charset="0"/>
              </a:rPr>
              <a:t> </a:t>
            </a:r>
            <a:r>
              <a:rPr lang="tr-TR" sz="2000" dirty="0">
                <a:solidFill>
                  <a:srgbClr val="000000"/>
                </a:solidFill>
                <a:effectLst/>
                <a:latin typeface="Times New Roman" panose="02020603050405020304" pitchFamily="18" charset="0"/>
                <a:ea typeface="Calibri" panose="020F0502020204030204" pitchFamily="34" charset="0"/>
              </a:rPr>
              <a:t>okullara yöneltilerek</a:t>
            </a:r>
            <a:r>
              <a:rPr lang="tr-TR" sz="2000" dirty="0">
                <a:solidFill>
                  <a:srgbClr val="000000"/>
                </a:solidFill>
                <a:latin typeface="Times New Roman" panose="02020603050405020304" pitchFamily="18" charset="0"/>
                <a:ea typeface="Calibri" panose="020F0502020204030204" pitchFamily="34" charset="0"/>
              </a:rPr>
              <a:t> </a:t>
            </a:r>
            <a:r>
              <a:rPr lang="tr-TR" sz="2000" dirty="0">
                <a:solidFill>
                  <a:srgbClr val="000000"/>
                </a:solidFill>
                <a:effectLst/>
                <a:latin typeface="Times New Roman" panose="02020603050405020304" pitchFamily="18" charset="0"/>
                <a:ea typeface="Calibri" panose="020F0502020204030204" pitchFamily="34" charset="0"/>
              </a:rPr>
              <a:t>yerleştirilirler.</a:t>
            </a:r>
            <a:endParaRPr lang="tr-TR" sz="2000" dirty="0">
              <a:solidFill>
                <a:srgbClr val="000000"/>
              </a:solidFill>
              <a:effectLst/>
              <a:latin typeface="Times New Roman" panose="02020603050405020304" pitchFamily="18" charset="0"/>
              <a:ea typeface="Calibri" panose="020F0502020204030204" pitchFamily="34" charset="0"/>
            </a:endParaRPr>
          </a:p>
          <a:p>
            <a:pPr algn="just"/>
            <a:r>
              <a:rPr lang="tr-TR" sz="2000" dirty="0">
                <a:solidFill>
                  <a:srgbClr val="000000"/>
                </a:solidFill>
                <a:effectLst/>
                <a:latin typeface="Times New Roman" panose="02020603050405020304" pitchFamily="18" charset="0"/>
                <a:ea typeface="Calibri" panose="020F0502020204030204" pitchFamily="34" charset="0"/>
              </a:rPr>
              <a:t>Milli eğitim sistemi her bakımdan, bu yön verilmeyi gerçekleştirecek</a:t>
            </a:r>
            <a:r>
              <a:rPr lang="tr-TR" sz="2000" dirty="0">
                <a:solidFill>
                  <a:srgbClr val="000000"/>
                </a:solidFill>
                <a:latin typeface="Times New Roman" panose="02020603050405020304" pitchFamily="18" charset="0"/>
                <a:ea typeface="Calibri" panose="020F0502020204030204" pitchFamily="34" charset="0"/>
              </a:rPr>
              <a:t> </a:t>
            </a:r>
            <a:r>
              <a:rPr lang="tr-TR" sz="2000" dirty="0">
                <a:solidFill>
                  <a:srgbClr val="000000"/>
                </a:solidFill>
                <a:effectLst/>
                <a:latin typeface="Times New Roman" panose="02020603050405020304" pitchFamily="18" charset="0"/>
                <a:ea typeface="Calibri" panose="020F0502020204030204" pitchFamily="34" charset="0"/>
              </a:rPr>
              <a:t>biçimde düzenlenir.</a:t>
            </a:r>
            <a:endParaRPr lang="tr-TR" sz="2000" dirty="0">
              <a:solidFill>
                <a:srgbClr val="000000"/>
              </a:solidFill>
              <a:effectLst/>
              <a:latin typeface="Times New Roman" panose="02020603050405020304" pitchFamily="18" charset="0"/>
              <a:ea typeface="Calibri" panose="020F0502020204030204" pitchFamily="34" charset="0"/>
            </a:endParaRPr>
          </a:p>
          <a:p>
            <a:pPr algn="just"/>
            <a:r>
              <a:rPr lang="tr-TR" sz="2000" dirty="0">
                <a:solidFill>
                  <a:srgbClr val="000000"/>
                </a:solidFill>
                <a:effectLst/>
                <a:latin typeface="Times New Roman" panose="02020603050405020304" pitchFamily="18" charset="0"/>
                <a:ea typeface="Calibri" panose="020F0502020204030204" pitchFamily="34" charset="0"/>
              </a:rPr>
              <a:t>Yöneltmede ve başarının ölçülmesinde rehberlik hizmetlerinden ve objektif ölçme ve değerlendirme metotlarından yararlanılır.</a:t>
            </a:r>
            <a:endParaRPr lang="tr-TR" sz="2000" dirty="0">
              <a:solidFill>
                <a:srgbClr val="000000"/>
              </a:solidFill>
              <a:effectLst/>
              <a:latin typeface="Times New Roman" panose="02020603050405020304" pitchFamily="18" charset="0"/>
              <a:ea typeface="Calibri" panose="020F0502020204030204" pitchFamily="34" charset="0"/>
            </a:endParaRPr>
          </a:p>
          <a:p>
            <a:pPr algn="just"/>
            <a:endParaRPr lang="tr-TR" sz="2000" dirty="0">
              <a:solidFill>
                <a:srgbClr val="000000"/>
              </a:solidFill>
              <a:effectLst/>
              <a:latin typeface="Times New Roman" panose="02020603050405020304" pitchFamily="18" charset="0"/>
              <a:ea typeface="Calibri" panose="020F0502020204030204" pitchFamily="34" charset="0"/>
            </a:endParaRPr>
          </a:p>
          <a:p>
            <a:pPr algn="just"/>
            <a:endParaRPr lang="tr-TR" sz="2000" dirty="0">
              <a:solidFill>
                <a:srgbClr val="000000"/>
              </a:solidFill>
              <a:effectLst/>
              <a:latin typeface="Times New Roman" panose="02020603050405020304" pitchFamily="18" charset="0"/>
              <a:ea typeface="Calibri" panose="020F0502020204030204" pitchFamily="34" charset="0"/>
            </a:endParaRPr>
          </a:p>
          <a:p>
            <a:pPr algn="just"/>
            <a:endParaRPr lang="tr-TR" sz="2000" dirty="0"/>
          </a:p>
        </p:txBody>
      </p:sp>
      <p:pic>
        <p:nvPicPr>
          <p:cNvPr id="4" name="Picture 4"/>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3247495" y="3288323"/>
            <a:ext cx="5481140" cy="2507566"/>
          </a:xfrm>
          <a:prstGeom prst="rect">
            <a:avLst/>
          </a:prstGeom>
          <a:noFill/>
          <a:ln>
            <a:noFill/>
          </a:ln>
          <a:effectLst>
            <a:softEdge rad="127000"/>
          </a:effectLst>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21000">
              <a:schemeClr val="accent1">
                <a:lumMod val="0"/>
                <a:lumOff val="10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r="100000" b="100000"/>
          </a:path>
        </a:gra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4174" y="601510"/>
            <a:ext cx="10515600" cy="4351338"/>
          </a:xfrm>
        </p:spPr>
        <p:txBody>
          <a:bodyPr>
            <a:normAutofit/>
          </a:bodyPr>
          <a:lstStyle/>
          <a:p>
            <a:pPr marL="0" indent="0" algn="just">
              <a:buNone/>
            </a:pPr>
            <a:r>
              <a:rPr lang="tr-TR" sz="2000" b="1" dirty="0">
                <a:latin typeface="Times New Roman" panose="02020603050405020304" pitchFamily="18" charset="0"/>
                <a:cs typeface="Times New Roman" panose="02020603050405020304" pitchFamily="18" charset="0"/>
              </a:rPr>
              <a:t>4. Etkili Yönlendirme İlkeleri</a:t>
            </a:r>
            <a:endParaRPr lang="tr-TR" sz="2000" b="1"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tr-TR" sz="2000" dirty="0">
                <a:latin typeface="Times New Roman" panose="02020603050405020304" pitchFamily="18" charset="0"/>
                <a:cs typeface="Times New Roman" panose="02020603050405020304" pitchFamily="18" charset="0"/>
              </a:rPr>
              <a:t>Yönlendirme, öğrenciyi merkeze alan demokratik ve insancıl bir eğitim sistemini öngörmektedir.</a:t>
            </a:r>
            <a:endParaRPr lang="tr-TR" sz="20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tr-TR" sz="2000" dirty="0">
                <a:latin typeface="Times New Roman" panose="02020603050405020304" pitchFamily="18" charset="0"/>
                <a:cs typeface="Times New Roman" panose="02020603050405020304" pitchFamily="18" charset="0"/>
              </a:rPr>
              <a:t>Yönlendirme, öğrenciyle ilgili olan herkesin, ortak anlayış ve işbirliği içinde olmasını gerektirir.</a:t>
            </a:r>
            <a:endParaRPr lang="tr-TR" sz="20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tr-TR" sz="2000" dirty="0">
                <a:latin typeface="Times New Roman" panose="02020603050405020304" pitchFamily="18" charset="0"/>
                <a:cs typeface="Times New Roman" panose="02020603050405020304" pitchFamily="18" charset="0"/>
              </a:rPr>
              <a:t>Yönlendirme, öğrenciyi zihinsel, sosyal, psikolojik akademik vb. türlü yönleriyle tanımayı ve geliştirmeyi amaçlar. </a:t>
            </a:r>
            <a:endParaRPr lang="tr-TR" sz="20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tr-TR" sz="2000" dirty="0">
                <a:latin typeface="Times New Roman" panose="02020603050405020304" pitchFamily="18" charset="0"/>
                <a:cs typeface="Times New Roman" panose="02020603050405020304" pitchFamily="18" charset="0"/>
              </a:rPr>
              <a:t>Yönlendirme hizmetleri profesyonel düzede sunulabilir. </a:t>
            </a:r>
            <a:endParaRPr lang="tr-TR" sz="20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tr-TR" sz="2000" dirty="0">
                <a:latin typeface="Times New Roman" panose="02020603050405020304" pitchFamily="18" charset="0"/>
                <a:cs typeface="Times New Roman" panose="02020603050405020304" pitchFamily="18" charset="0"/>
              </a:rPr>
              <a:t>Yönlendirme okul öncesi eğitim, ilkokul-ortaokul, ortaöğretim, yüksek öğretim ve istihdam aşamalarını içeren bir süreç olarak düşünülmektedir. </a:t>
            </a:r>
            <a:endParaRPr lang="tr-TR" sz="20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tr-TR" sz="2000" dirty="0">
                <a:latin typeface="Times New Roman" panose="02020603050405020304" pitchFamily="18" charset="0"/>
                <a:cs typeface="Times New Roman" panose="02020603050405020304" pitchFamily="18" charset="0"/>
              </a:rPr>
              <a:t>Tüm kuram ve uygulamalarıyla yönlendirmede bilimsellik esastır. </a:t>
            </a:r>
            <a:endParaRPr lang="tr-TR" sz="2000" dirty="0">
              <a:latin typeface="Times New Roman" panose="02020603050405020304" pitchFamily="18" charset="0"/>
              <a:cs typeface="Times New Roman" panose="02020603050405020304" pitchFamily="18" charset="0"/>
            </a:endParaRPr>
          </a:p>
          <a:p>
            <a:pPr algn="just"/>
            <a:endParaRPr lang="tr-TR" sz="2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21000">
              <a:schemeClr val="accent1">
                <a:lumMod val="0"/>
                <a:lumOff val="10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r="100000" b="100000"/>
          </a:path>
        </a:gra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29929" y="763741"/>
            <a:ext cx="10515600" cy="4351338"/>
          </a:xfrm>
        </p:spPr>
        <p:txBody>
          <a:bodyPr>
            <a:normAutofit/>
          </a:bodyPr>
          <a:lstStyle/>
          <a:p>
            <a:pPr algn="just">
              <a:buFont typeface="Wingdings" panose="05000000000000000000" pitchFamily="2" charset="2"/>
              <a:buChar char="§"/>
            </a:pPr>
            <a:r>
              <a:rPr lang="tr-TR" sz="2000" dirty="0">
                <a:latin typeface="Times New Roman" panose="02020603050405020304" pitchFamily="18" charset="0"/>
                <a:cs typeface="Times New Roman" panose="02020603050405020304" pitchFamily="18" charset="0"/>
              </a:rPr>
              <a:t>Yönlendirme, öğrencinin kendi kararını kendisinin vermesi ve verdiği kararın sorumluluğunu üstlenmesi esasına dayanır. </a:t>
            </a:r>
            <a:endParaRPr lang="tr-TR" sz="20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tr-TR" sz="2000" dirty="0">
                <a:latin typeface="Times New Roman" panose="02020603050405020304" pitchFamily="18" charset="0"/>
                <a:cs typeface="Times New Roman" panose="02020603050405020304" pitchFamily="18" charset="0"/>
              </a:rPr>
              <a:t>Yönlendirme, değişen, gelişen ve karmaşıklaşan toplum yapısı içinde bireyin, çevresi ve olanakları hakkında bilgi edinmesi, kendini tanıması, geleceğini planlaması, doğru kararlar verebilmesi çevresine dengeli ve sağlıklı uyum sağlayabilmesi ihtiyacından kaynaklanmıştır. </a:t>
            </a:r>
            <a:endParaRPr lang="tr-TR" sz="20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tr-TR" sz="2000" dirty="0">
                <a:latin typeface="Times New Roman" panose="02020603050405020304" pitchFamily="18" charset="0"/>
                <a:cs typeface="Times New Roman" panose="02020603050405020304" pitchFamily="18" charset="0"/>
              </a:rPr>
              <a:t>Eğitimde yönlendirme, öğrencinin kendini tanıması amacıyla uygulanacak her türlü test ve test dışı ölçme teknikleri aracılığıyla bilgi toplamayı ve öğrenci hakkında toplanan bilgilerin en kısa sürede kullanılarak bireyin bir bütün olarak gelişimine, bir sorununun çözümüne ve doğru kararlar vermesine katkıda bulunmayı içeren etkinlikleri; çeşitli düzey ve nitelikteki okullar, eğitim programları, meslekler ve istihdam olanakları ve koşulları hakkında öğrencinin bilgi sahibi olmasını, eğitsel ve mesleki danışmanlık hizmetlerini içeren etkinlikler süreci olarak kavramlaştırılabilir. </a:t>
            </a:r>
            <a:endParaRPr lang="tr-TR" sz="2000" dirty="0">
              <a:latin typeface="Times New Roman" panose="02020603050405020304" pitchFamily="18" charset="0"/>
              <a:cs typeface="Times New Roman" panose="02020603050405020304" pitchFamily="18" charset="0"/>
            </a:endParaRPr>
          </a:p>
          <a:p>
            <a:pPr algn="just"/>
            <a:endParaRPr lang="tr-TR" sz="2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21000">
              <a:schemeClr val="accent1">
                <a:lumMod val="0"/>
                <a:lumOff val="10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r="100000" b="100000"/>
          </a:path>
        </a:gra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00433" y="822735"/>
            <a:ext cx="10515600" cy="4351338"/>
          </a:xfrm>
        </p:spPr>
        <p:txBody>
          <a:bodyPr>
            <a:normAutofit/>
          </a:bodyPr>
          <a:lstStyle/>
          <a:p>
            <a:pPr algn="just">
              <a:buFont typeface="Wingdings" panose="05000000000000000000" pitchFamily="2" charset="2"/>
              <a:buChar char="§"/>
            </a:pPr>
            <a:r>
              <a:rPr lang="tr-TR" sz="2000" dirty="0">
                <a:latin typeface="Times New Roman" panose="02020603050405020304" pitchFamily="18" charset="0"/>
                <a:cs typeface="Times New Roman" panose="02020603050405020304" pitchFamily="18" charset="0"/>
              </a:rPr>
              <a:t>Yönlendirme eğitim sisteminin ve rehberliğin ayrılmaz bir parçası ve tamamlayıcısıdır. </a:t>
            </a:r>
            <a:endParaRPr lang="tr-TR" sz="20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tr-TR" sz="2000" dirty="0">
                <a:latin typeface="Times New Roman" panose="02020603050405020304" pitchFamily="18" charset="0"/>
                <a:cs typeface="Times New Roman" panose="02020603050405020304" pitchFamily="18" charset="0"/>
              </a:rPr>
              <a:t>Yönlendirmeyi ve rehberlik hizmetlerini etkili kılabilmek için, öğrencinin ihtiyaç duyduğu en sağlıklı ve en son bilgiye en az emekle ve en kısa sürede ulaşabilmesini sağlayacak teknolojik araç ve gereçlere gereksinim duyulmaktadır. Böylece öğrenciye bilgi vermek yerine, bilgiye ulaşmasının koşul ve olanaklarını yaratmak esas alınmalıdır. </a:t>
            </a:r>
            <a:endParaRPr lang="tr-TR" sz="20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tr-TR" sz="2000" dirty="0">
                <a:latin typeface="Times New Roman" panose="02020603050405020304" pitchFamily="18" charset="0"/>
                <a:cs typeface="Times New Roman" panose="02020603050405020304" pitchFamily="18" charset="0"/>
              </a:rPr>
              <a:t>Yönlendirme tüm öğrencileri kapsar.</a:t>
            </a:r>
            <a:endParaRPr lang="tr-TR" sz="20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tr-TR" sz="2000" dirty="0">
                <a:latin typeface="Times New Roman" panose="02020603050405020304" pitchFamily="18" charset="0"/>
                <a:cs typeface="Times New Roman" panose="02020603050405020304" pitchFamily="18" charset="0"/>
              </a:rPr>
              <a:t>Öğrenciler bireysel farklılıklara sahiptir. Her öğrencinin eğitimle geliştirilebilecek bir yönü mutlaka bulunmaktadır. </a:t>
            </a:r>
            <a:endParaRPr lang="tr-TR" sz="2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21000">
              <a:schemeClr val="accent1">
                <a:lumMod val="0"/>
                <a:lumOff val="10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r="100000" b="100000"/>
          </a:path>
        </a:grad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4000" b="1" dirty="0">
                <a:latin typeface="Times New Roman" panose="02020603050405020304" pitchFamily="18" charset="0"/>
                <a:cs typeface="Times New Roman" panose="02020603050405020304" pitchFamily="18" charset="0"/>
              </a:rPr>
              <a:t>Sunum İçeriği</a:t>
            </a:r>
            <a:endParaRPr lang="tr-TR" sz="4000"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838200" y="1545405"/>
            <a:ext cx="10515600" cy="4351338"/>
          </a:xfrm>
        </p:spPr>
        <p:txBody>
          <a:bodyPr/>
          <a:lstStyle/>
          <a:p>
            <a:pPr marL="514350" indent="-514350">
              <a:buFont typeface="+mj-lt"/>
              <a:buAutoNum type="arabicPeriod"/>
            </a:pPr>
            <a:r>
              <a:rPr lang="tr-TR" dirty="0">
                <a:latin typeface="Times New Roman" panose="02020603050405020304" pitchFamily="18" charset="0"/>
                <a:cs typeface="Times New Roman" panose="02020603050405020304" pitchFamily="18" charset="0"/>
              </a:rPr>
              <a:t>Yetenek Kavramı </a:t>
            </a:r>
            <a:endParaRPr lang="tr-TR" dirty="0">
              <a:latin typeface="Times New Roman" panose="02020603050405020304" pitchFamily="18" charset="0"/>
              <a:cs typeface="Times New Roman" panose="02020603050405020304" pitchFamily="18" charset="0"/>
            </a:endParaRPr>
          </a:p>
          <a:p>
            <a:pPr marL="514350" indent="-514350">
              <a:buFont typeface="+mj-lt"/>
              <a:buAutoNum type="arabicPeriod"/>
            </a:pPr>
            <a:r>
              <a:rPr lang="tr-TR" dirty="0">
                <a:latin typeface="Times New Roman" panose="02020603050405020304" pitchFamily="18" charset="0"/>
                <a:cs typeface="Times New Roman" panose="02020603050405020304" pitchFamily="18" charset="0"/>
              </a:rPr>
              <a:t>İlgi Kavramı</a:t>
            </a:r>
            <a:endParaRPr lang="tr-TR" dirty="0">
              <a:latin typeface="Times New Roman" panose="02020603050405020304" pitchFamily="18" charset="0"/>
              <a:cs typeface="Times New Roman" panose="02020603050405020304" pitchFamily="18" charset="0"/>
            </a:endParaRPr>
          </a:p>
          <a:p>
            <a:pPr marL="514350" indent="-514350">
              <a:buFont typeface="+mj-lt"/>
              <a:buAutoNum type="arabicPeriod"/>
            </a:pPr>
            <a:r>
              <a:rPr lang="tr-TR" dirty="0">
                <a:latin typeface="Times New Roman" panose="02020603050405020304" pitchFamily="18" charset="0"/>
                <a:cs typeface="Times New Roman" panose="02020603050405020304" pitchFamily="18" charset="0"/>
              </a:rPr>
              <a:t>Etkili Rehberlik ve Doğru Yönlendirme</a:t>
            </a:r>
            <a:endParaRPr lang="tr-TR" dirty="0">
              <a:latin typeface="Times New Roman" panose="02020603050405020304" pitchFamily="18" charset="0"/>
              <a:cs typeface="Times New Roman" panose="02020603050405020304" pitchFamily="18" charset="0"/>
            </a:endParaRPr>
          </a:p>
          <a:p>
            <a:pPr marL="514350" indent="-514350">
              <a:buClr>
                <a:schemeClr val="tx1"/>
              </a:buClr>
              <a:buFont typeface="+mj-lt"/>
              <a:buAutoNum type="arabicPeriod"/>
            </a:pPr>
            <a:r>
              <a:rPr lang="tr-TR" dirty="0">
                <a:latin typeface="Times New Roman" panose="02020603050405020304" pitchFamily="18" charset="0"/>
                <a:cs typeface="Times New Roman" panose="02020603050405020304" pitchFamily="18" charset="0"/>
              </a:rPr>
              <a:t>Etkili Yönlendirme İlkeleri</a:t>
            </a:r>
            <a:endParaRPr lang="tr-TR" dirty="0">
              <a:latin typeface="Times New Roman" panose="02020603050405020304" pitchFamily="18" charset="0"/>
              <a:cs typeface="Times New Roman" panose="02020603050405020304" pitchFamily="18" charset="0"/>
            </a:endParaRPr>
          </a:p>
          <a:p>
            <a:pPr marL="514350" indent="-514350">
              <a:buClr>
                <a:schemeClr val="tx1"/>
              </a:buClr>
              <a:buFont typeface="+mj-lt"/>
              <a:buAutoNum type="arabicPeriod"/>
            </a:pPr>
            <a:r>
              <a:rPr lang="tr-TR" dirty="0">
                <a:latin typeface="Times New Roman" panose="02020603050405020304" pitchFamily="18" charset="0"/>
                <a:cs typeface="Times New Roman" panose="02020603050405020304" pitchFamily="18" charset="0"/>
              </a:rPr>
              <a:t>İlgi ve Yeteneklerin Keşfedilmesine Yardımcı Olan Etkinlikler</a:t>
            </a:r>
            <a:endParaRPr lang="tr-TR" dirty="0">
              <a:latin typeface="Times New Roman" panose="02020603050405020304" pitchFamily="18" charset="0"/>
              <a:cs typeface="Times New Roman" panose="02020603050405020304" pitchFamily="18" charset="0"/>
            </a:endParaRPr>
          </a:p>
          <a:p>
            <a:pPr marL="514350" indent="-514350">
              <a:buFont typeface="+mj-lt"/>
              <a:buAutoNum type="arabicPeriod"/>
            </a:pPr>
            <a:r>
              <a:rPr lang="tr-TR" dirty="0">
                <a:latin typeface="Times New Roman" panose="02020603050405020304" pitchFamily="18" charset="0"/>
                <a:cs typeface="Times New Roman" panose="02020603050405020304" pitchFamily="18" charset="0"/>
              </a:rPr>
              <a:t>Yöneltme ve Yönlendirmede Dikkat Edilmesi Gerekenler</a:t>
            </a:r>
            <a:endParaRPr lang="tr-TR"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21000">
              <a:schemeClr val="accent1">
                <a:lumMod val="0"/>
                <a:lumOff val="10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r="100000" b="100000"/>
          </a:path>
        </a:gra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881727"/>
            <a:ext cx="4999892" cy="4351338"/>
          </a:xfrm>
        </p:spPr>
        <p:txBody>
          <a:bodyPr>
            <a:normAutofit fontScale="92500" lnSpcReduction="10000"/>
          </a:bodyPr>
          <a:lstStyle/>
          <a:p>
            <a:pPr algn="just">
              <a:buFont typeface="Wingdings" panose="05000000000000000000" pitchFamily="2" charset="2"/>
              <a:buChar char="§"/>
            </a:pPr>
            <a:r>
              <a:rPr lang="tr-TR" sz="2000" dirty="0">
                <a:latin typeface="Times New Roman" panose="02020603050405020304" pitchFamily="18" charset="0"/>
                <a:cs typeface="Times New Roman" panose="02020603050405020304" pitchFamily="18" charset="0"/>
              </a:rPr>
              <a:t>Okul yöneticileri, okullarıyla ilgili her türlü etkinlikten birinci derecede sorumlu ve yetkili kimselerdir ve okulun amaçlarının gerçekleştirilmesinde birinci derecede pay sahibidirler. </a:t>
            </a:r>
            <a:endParaRPr lang="tr-TR" sz="20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tr-TR" sz="2000" dirty="0">
                <a:latin typeface="Times New Roman" panose="02020603050405020304" pitchFamily="18" charset="0"/>
                <a:cs typeface="Times New Roman" panose="02020603050405020304" pitchFamily="18" charset="0"/>
              </a:rPr>
              <a:t>Bu nedenle eğitimde kalitenin yükseltilmesi, öğretmenlerin tam olarak görevlerini yapması, psikolojik danışma ve rehberlik hizmetlerinin gereği gibi sunulabilmesi gibi hususlarda okul yöneticileri kritik bir role sahiptir. </a:t>
            </a:r>
            <a:endParaRPr lang="tr-TR" sz="20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tr-TR" sz="2000" dirty="0">
                <a:latin typeface="Times New Roman" panose="02020603050405020304" pitchFamily="18" charset="0"/>
                <a:cs typeface="Times New Roman" panose="02020603050405020304" pitchFamily="18" charset="0"/>
              </a:rPr>
              <a:t>Okul yöneticilerinin öğrenci hakkında yeterli bilgiye sahip olması ve rehberlik ve psikolojik danışma servisiyle işbirliği içerisinde olması yönlendirme sürecinde oldukça önemlidir. </a:t>
            </a:r>
            <a:endParaRPr lang="tr-TR" sz="20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endParaRPr lang="tr-TR" sz="2000" dirty="0">
              <a:latin typeface="Times New Roman" panose="02020603050405020304" pitchFamily="18" charset="0"/>
              <a:cs typeface="Times New Roman" panose="02020603050405020304" pitchFamily="18" charset="0"/>
            </a:endParaRPr>
          </a:p>
        </p:txBody>
      </p:sp>
      <p:pic>
        <p:nvPicPr>
          <p:cNvPr id="4"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7318350" y="1469936"/>
            <a:ext cx="3316826" cy="3186470"/>
          </a:xfrm>
          <a:prstGeom prst="rect">
            <a:avLst/>
          </a:prstGeom>
          <a:noFill/>
          <a:effectLst>
            <a:softEdge rad="127000"/>
          </a:effectLst>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21000">
              <a:schemeClr val="accent1">
                <a:lumMod val="0"/>
                <a:lumOff val="10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r="100000" b="100000"/>
          </a:path>
        </a:gra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956186" y="616257"/>
            <a:ext cx="10515600" cy="4351338"/>
          </a:xfrm>
        </p:spPr>
        <p:txBody>
          <a:bodyPr>
            <a:normAutofit/>
          </a:bodyPr>
          <a:lstStyle/>
          <a:p>
            <a:pPr algn="just">
              <a:buFont typeface="Wingdings" panose="05000000000000000000" pitchFamily="2" charset="2"/>
              <a:buChar char="§"/>
            </a:pPr>
            <a:r>
              <a:rPr lang="tr-TR" sz="2000" dirty="0">
                <a:latin typeface="Times New Roman" panose="02020603050405020304" pitchFamily="18" charset="0"/>
                <a:cs typeface="Times New Roman" panose="02020603050405020304" pitchFamily="18" charset="0"/>
              </a:rPr>
              <a:t>Sağlıklı bir rehberlik ve yönlendirme sonucunda;</a:t>
            </a:r>
            <a:endParaRPr lang="tr-TR" sz="20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tr-TR" sz="2000" dirty="0">
                <a:latin typeface="Times New Roman" panose="02020603050405020304" pitchFamily="18" charset="0"/>
                <a:cs typeface="Times New Roman" panose="02020603050405020304" pitchFamily="18" charset="0"/>
              </a:rPr>
              <a:t>Birey kendi ilgi, yetenek ve kişilik özelliklerine uygun bir meslek seçip o mesleği icra ederse ruhsal açıdan kendini daha iyi hisseder. </a:t>
            </a:r>
            <a:endParaRPr lang="tr-TR" sz="20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tr-TR" sz="2000" dirty="0">
                <a:latin typeface="Times New Roman" panose="02020603050405020304" pitchFamily="18" charset="0"/>
                <a:cs typeface="Times New Roman" panose="02020603050405020304" pitchFamily="18" charset="0"/>
              </a:rPr>
              <a:t>Birey kendi ilgi, yetenek ve kişilik özelliklerine uygun bir mesleği icra ettiği için işinde başarılı, yaratıcı, üretici olur tam kapasitesi ile fonksiyonda bulunabilir.</a:t>
            </a:r>
            <a:endParaRPr lang="tr-TR" sz="20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tr-TR" sz="2000" dirty="0">
                <a:latin typeface="Times New Roman" panose="02020603050405020304" pitchFamily="18" charset="0"/>
                <a:cs typeface="Times New Roman" panose="02020603050405020304" pitchFamily="18" charset="0"/>
              </a:rPr>
              <a:t>Böylece bir toplumun gelişmesi ve çağı yakalaması adına en temel faktör olan insan gücü potansiyeli tam kapasite ile rasyonel olarak kullanılmış olur. </a:t>
            </a:r>
            <a:endParaRPr lang="tr-TR" sz="20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endParaRPr lang="tr-TR" sz="2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21000">
              <a:schemeClr val="accent1">
                <a:lumMod val="0"/>
                <a:lumOff val="10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r="100000" b="100000"/>
          </a:path>
        </a:gra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00432" y="748993"/>
            <a:ext cx="10515600" cy="4351338"/>
          </a:xfrm>
        </p:spPr>
        <p:txBody>
          <a:bodyPr>
            <a:normAutofit/>
          </a:bodyPr>
          <a:lstStyle/>
          <a:p>
            <a:pPr marL="0" indent="0" algn="just">
              <a:buNone/>
            </a:pPr>
            <a:r>
              <a:rPr lang="tr-TR" sz="2000" b="1" dirty="0">
                <a:latin typeface="Times New Roman" panose="02020603050405020304" pitchFamily="18" charset="0"/>
                <a:cs typeface="Times New Roman" panose="02020603050405020304" pitchFamily="18" charset="0"/>
              </a:rPr>
              <a:t>5. İlgi ve Yeteneklerin Keşfedilmesine Yardımcı Olan Etkinlikler</a:t>
            </a:r>
            <a:endParaRPr lang="tr-TR" sz="2000" b="1"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tr-TR" sz="2000" dirty="0">
                <a:latin typeface="Times New Roman" panose="02020603050405020304" pitchFamily="18" charset="0"/>
                <a:cs typeface="Times New Roman" panose="02020603050405020304" pitchFamily="18" charset="0"/>
              </a:rPr>
              <a:t>Bütün okul kademelerinde meslek alanlarını tanıtıcı etkinliklere yer verilmelidir. </a:t>
            </a:r>
            <a:endParaRPr lang="tr-TR" sz="2000" dirty="0">
              <a:latin typeface="Times New Roman" panose="02020603050405020304" pitchFamily="18" charset="0"/>
              <a:cs typeface="Times New Roman" panose="02020603050405020304" pitchFamily="18" charset="0"/>
            </a:endParaRPr>
          </a:p>
          <a:p>
            <a:pPr algn="just">
              <a:lnSpc>
                <a:spcPct val="107000"/>
              </a:lnSpc>
              <a:spcAft>
                <a:spcPts val="800"/>
              </a:spcAft>
              <a:buFont typeface="Wingdings" panose="05000000000000000000" pitchFamily="2" charset="2"/>
              <a:buChar char="§"/>
            </a:pPr>
            <a:r>
              <a:rPr lang="tr-TR" sz="2000" dirty="0">
                <a:latin typeface="Times New Roman" panose="02020603050405020304" pitchFamily="18" charset="0"/>
                <a:cs typeface="Times New Roman" panose="02020603050405020304" pitchFamily="18" charset="0"/>
              </a:rPr>
              <a:t>8. sınıflarda meslekleri tanıma ve</a:t>
            </a:r>
            <a:r>
              <a:rPr lang="tr-TR" sz="2000" dirty="0">
                <a:effectLst/>
                <a:latin typeface="Times New Roman" panose="02020603050405020304" pitchFamily="18" charset="0"/>
                <a:ea typeface="Calibri" panose="020F0502020204030204" pitchFamily="34" charset="0"/>
                <a:cs typeface="Times New Roman" panose="02020603050405020304" pitchFamily="18" charset="0"/>
              </a:rPr>
              <a:t> yönelmeye ağırlık verilmeli, öğrenciye</a:t>
            </a:r>
            <a:r>
              <a:rPr lang="tr-TR" sz="2000" dirty="0">
                <a:latin typeface="Times New Roman" panose="02020603050405020304" pitchFamily="18" charset="0"/>
                <a:ea typeface="Calibri" panose="020F0502020204030204" pitchFamily="34" charset="0"/>
                <a:cs typeface="Times New Roman" panose="02020603050405020304" pitchFamily="18" charset="0"/>
              </a:rPr>
              <a:t> </a:t>
            </a:r>
            <a:r>
              <a:rPr lang="tr-TR" sz="2000" dirty="0">
                <a:effectLst/>
                <a:latin typeface="Times New Roman" panose="02020603050405020304" pitchFamily="18" charset="0"/>
                <a:ea typeface="Calibri" panose="020F0502020204030204" pitchFamily="34" charset="0"/>
                <a:cs typeface="Times New Roman" panose="02020603050405020304" pitchFamily="18" charset="0"/>
              </a:rPr>
              <a:t>en uygun olduğu düşünülen alan konusunda; öğrencinin kişisel dosyasındaki</a:t>
            </a:r>
            <a:r>
              <a:rPr lang="tr-TR" sz="2000" dirty="0">
                <a:latin typeface="Times New Roman" panose="02020603050405020304" pitchFamily="18" charset="0"/>
                <a:ea typeface="Calibri" panose="020F0502020204030204" pitchFamily="34" charset="0"/>
                <a:cs typeface="Times New Roman" panose="02020603050405020304" pitchFamily="18" charset="0"/>
              </a:rPr>
              <a:t> </a:t>
            </a:r>
            <a:r>
              <a:rPr lang="tr-TR" sz="2000" dirty="0">
                <a:effectLst/>
                <a:latin typeface="Times New Roman" panose="02020603050405020304" pitchFamily="18" charset="0"/>
                <a:ea typeface="Calibri" panose="020F0502020204030204" pitchFamily="34" charset="0"/>
                <a:cs typeface="Times New Roman" panose="02020603050405020304" pitchFamily="18" charset="0"/>
              </a:rPr>
              <a:t>bilgiler, öğretmen değerlendirmesi, başarı notları dikkate alınarak, oluşturulacak</a:t>
            </a:r>
            <a:r>
              <a:rPr lang="tr-TR" sz="2000" dirty="0">
                <a:latin typeface="Times New Roman" panose="02020603050405020304" pitchFamily="18" charset="0"/>
                <a:ea typeface="Calibri" panose="020F0502020204030204" pitchFamily="34" charset="0"/>
                <a:cs typeface="Times New Roman" panose="02020603050405020304" pitchFamily="18" charset="0"/>
              </a:rPr>
              <a:t> </a:t>
            </a:r>
            <a:r>
              <a:rPr lang="tr-TR" sz="2000" dirty="0">
                <a:effectLst/>
                <a:latin typeface="Times New Roman" panose="02020603050405020304" pitchFamily="18" charset="0"/>
                <a:ea typeface="Calibri" panose="020F0502020204030204" pitchFamily="34" charset="0"/>
                <a:cs typeface="Times New Roman" panose="02020603050405020304" pitchFamily="18" charset="0"/>
              </a:rPr>
              <a:t>tavsiye kararı </a:t>
            </a:r>
            <a:r>
              <a:rPr lang="tr-TR" sz="2000" dirty="0">
                <a:latin typeface="Times New Roman" panose="02020603050405020304" pitchFamily="18" charset="0"/>
                <a:ea typeface="Calibri" panose="020F0502020204030204" pitchFamily="34" charset="0"/>
                <a:cs typeface="Times New Roman" panose="02020603050405020304" pitchFamily="18" charset="0"/>
              </a:rPr>
              <a:t>ortaokul</a:t>
            </a:r>
            <a:r>
              <a:rPr lang="tr-TR" sz="2000" dirty="0">
                <a:effectLst/>
                <a:latin typeface="Times New Roman" panose="02020603050405020304" pitchFamily="18" charset="0"/>
                <a:ea typeface="Calibri" panose="020F0502020204030204" pitchFamily="34" charset="0"/>
                <a:cs typeface="Times New Roman" panose="02020603050405020304" pitchFamily="18" charset="0"/>
              </a:rPr>
              <a:t> dönemi sonunda öğrenci ve velisine bildirilmelidir.</a:t>
            </a:r>
            <a:endParaRPr lang="tr-TR"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buFont typeface="Wingdings" panose="05000000000000000000" pitchFamily="2" charset="2"/>
              <a:buChar char="§"/>
            </a:pPr>
            <a:endParaRPr lang="tr-TR"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tr-TR"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buFont typeface="Wingdings" panose="05000000000000000000" pitchFamily="2" charset="2"/>
              <a:buChar char="§"/>
            </a:pPr>
            <a:endParaRPr lang="tr-TR"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tr-TR" sz="2000" dirty="0">
              <a:latin typeface="Times New Roman" panose="02020603050405020304" pitchFamily="18" charset="0"/>
              <a:cs typeface="Times New Roman" panose="02020603050405020304" pitchFamily="18" charset="0"/>
            </a:endParaRPr>
          </a:p>
        </p:txBody>
      </p:sp>
      <p:pic>
        <p:nvPicPr>
          <p:cNvPr id="5"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3973483" y="3156399"/>
            <a:ext cx="4245034" cy="3431277"/>
          </a:xfrm>
          <a:prstGeom prst="rect">
            <a:avLst/>
          </a:prstGeom>
          <a:solidFill>
            <a:schemeClr val="bg1"/>
          </a:solidFill>
          <a:ln>
            <a:solidFill>
              <a:schemeClr val="bg1"/>
            </a:solidFill>
          </a:ln>
          <a:effectLst>
            <a:softEdge rad="317500"/>
          </a:effec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21000">
              <a:schemeClr val="accent1">
                <a:lumMod val="0"/>
                <a:lumOff val="10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r="100000" b="100000"/>
          </a:path>
        </a:gra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44678" y="704748"/>
            <a:ext cx="10515600" cy="4351338"/>
          </a:xfrm>
        </p:spPr>
        <p:txBody>
          <a:bodyPr>
            <a:normAutofit/>
          </a:bodyPr>
          <a:lstStyle/>
          <a:p>
            <a:pPr algn="just">
              <a:buFont typeface="Wingdings" panose="05000000000000000000" pitchFamily="2" charset="2"/>
              <a:buChar char="§"/>
            </a:pPr>
            <a:r>
              <a:rPr lang="tr-TR" sz="2000" dirty="0">
                <a:latin typeface="Times New Roman" panose="02020603050405020304" pitchFamily="18" charset="0"/>
                <a:cs typeface="Times New Roman" panose="02020603050405020304" pitchFamily="18" charset="0"/>
              </a:rPr>
              <a:t>Dersler öğrencilerin ilgi ve yeteneklerini geliştirmelerine yardımcı olabilecek çeşitli yöntemlerle işlenebilir. Oyun, drama, deney, gözlem gibi yöntemler kullanılabilir.</a:t>
            </a:r>
            <a:endParaRPr lang="tr-TR" sz="20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tr-TR" sz="2000" dirty="0">
                <a:latin typeface="Times New Roman" panose="02020603050405020304" pitchFamily="18" charset="0"/>
                <a:cs typeface="Times New Roman" panose="02020603050405020304" pitchFamily="18" charset="0"/>
              </a:rPr>
              <a:t>Öğrenciler ile birlikte müze ve  sergilere gidilebilir.</a:t>
            </a:r>
            <a:endParaRPr lang="tr-TR" sz="20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tr-TR" sz="2000" dirty="0">
                <a:latin typeface="Times New Roman" panose="02020603050405020304" pitchFamily="18" charset="0"/>
                <a:cs typeface="Times New Roman" panose="02020603050405020304" pitchFamily="18" charset="0"/>
              </a:rPr>
              <a:t>Öğrencilerin ilgi ve yeteneklerinin geliştirilmesi amacıyla özel gün (23 Nisan ,29 Ekim,24 Kasım gibi) ve toplantılarda dersle ilgili görevler (şarkı söyleme, rol yapma, şiir okuma, spor hareketleri yapma, resim çizme, afiş hazırlama)öğrencilere verilebilir.</a:t>
            </a:r>
            <a:endParaRPr lang="tr-TR" sz="20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tr-TR" sz="2000" dirty="0">
                <a:latin typeface="Times New Roman" panose="02020603050405020304" pitchFamily="18" charset="0"/>
                <a:cs typeface="Times New Roman" panose="02020603050405020304" pitchFamily="18" charset="0"/>
              </a:rPr>
              <a:t>Öğrencilerin ilgi ve yeteneklerini geliştirmek amacıyla okulda; spor gösterileri, şiir dinletileri, konserler, tiyatro oyunları gibi etkinlik ve faaliyetler düzenlenebilir.</a:t>
            </a:r>
            <a:endParaRPr lang="tr-TR" sz="20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tr-TR" sz="2000" dirty="0">
                <a:latin typeface="Times New Roman" panose="02020603050405020304" pitchFamily="18" charset="0"/>
                <a:cs typeface="Times New Roman" panose="02020603050405020304" pitchFamily="18" charset="0"/>
              </a:rPr>
              <a:t>Öğrencilere bireysel olarak çeşitli projeler yaptırılabilir.</a:t>
            </a:r>
            <a:endParaRPr lang="tr-TR" sz="20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tr-TR" sz="2000" dirty="0">
                <a:latin typeface="Times New Roman" panose="02020603050405020304" pitchFamily="18" charset="0"/>
                <a:cs typeface="Times New Roman" panose="02020603050405020304" pitchFamily="18" charset="0"/>
              </a:rPr>
              <a:t>İl ve ilçe geneli yarışmalar düzenlenebilir.</a:t>
            </a:r>
            <a:endParaRPr lang="tr-TR" sz="20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endParaRPr lang="tr-TR" sz="20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endParaRPr lang="tr-TR" sz="2000" dirty="0">
              <a:latin typeface="Times New Roman" panose="02020603050405020304" pitchFamily="18" charset="0"/>
              <a:cs typeface="Times New Roman" panose="02020603050405020304" pitchFamily="18" charset="0"/>
            </a:endParaRPr>
          </a:p>
          <a:p>
            <a:pPr algn="just"/>
            <a:endParaRPr lang="tr-TR" sz="2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21000">
              <a:schemeClr val="accent1">
                <a:lumMod val="0"/>
                <a:lumOff val="10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r="100000" b="100000"/>
          </a:path>
        </a:gra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88922" y="645755"/>
            <a:ext cx="10515600" cy="4351338"/>
          </a:xfrm>
          <a:noFill/>
        </p:spPr>
        <p:txBody>
          <a:bodyPr>
            <a:normAutofit/>
          </a:bodyPr>
          <a:lstStyle/>
          <a:p>
            <a:pPr algn="just">
              <a:buFont typeface="Wingdings" panose="05000000000000000000" pitchFamily="2" charset="2"/>
              <a:buChar char="§"/>
            </a:pPr>
            <a:r>
              <a:rPr lang="tr-TR" sz="2000" dirty="0">
                <a:latin typeface="Times New Roman" panose="02020603050405020304" pitchFamily="18" charset="0"/>
                <a:cs typeface="Times New Roman" panose="02020603050405020304" pitchFamily="18" charset="0"/>
              </a:rPr>
              <a:t> Şair, yazar, müzisyen, sporcu, bilim adamı gibi önde gelen şahsiyetlerin hayatları ile ilgili araştırmalar öğrenciler ile birlikte yapılabilir.</a:t>
            </a:r>
            <a:endParaRPr lang="tr-TR" sz="20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tr-TR" sz="2000" dirty="0">
                <a:latin typeface="Times New Roman" panose="02020603050405020304" pitchFamily="18" charset="0"/>
                <a:cs typeface="Times New Roman" panose="02020603050405020304" pitchFamily="18" charset="0"/>
              </a:rPr>
              <a:t>Sonuç olarak her çocuk dünyaya kendine has, özel birçok yetenek ve beceriler ile gelir. Çocuğun hayatına büyük anlamda yön veren bu beceri ve yetenekler başta ailenin sonra da okulun yönlendirmesi ile olmakla birlikte, çevrenin ve toplumun da desteği ile şekillenmekte ve geliştirilebilmektedir.</a:t>
            </a:r>
            <a:endParaRPr lang="tr-TR" sz="20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tr-TR" sz="2000" dirty="0">
                <a:latin typeface="Times New Roman" panose="02020603050405020304" pitchFamily="18" charset="0"/>
                <a:cs typeface="Times New Roman" panose="02020603050405020304" pitchFamily="18" charset="0"/>
              </a:rPr>
              <a:t> Çocuğun bireysel ilgi alanlarını ve üstünlüklerini fark edip onu cesaretlendirerek sadece onun temel özelliklerini ve yaratıcı düşünme kabiliyetlerini geliştirmekle kalmazsınız ,aynı zamanda çocuğun tatmin edici bir yaşama ulaşmasını sağlamış olursunuz.</a:t>
            </a:r>
            <a:endParaRPr lang="tr-TR" sz="2000" dirty="0">
              <a:latin typeface="Times New Roman" panose="02020603050405020304" pitchFamily="18" charset="0"/>
              <a:cs typeface="Times New Roman" panose="02020603050405020304" pitchFamily="18" charset="0"/>
            </a:endParaRPr>
          </a:p>
          <a:p>
            <a:pPr algn="just">
              <a:lnSpc>
                <a:spcPct val="107000"/>
              </a:lnSpc>
              <a:spcAft>
                <a:spcPts val="800"/>
              </a:spcAft>
              <a:buFont typeface="Wingdings" panose="05000000000000000000" pitchFamily="2" charset="2"/>
              <a:buChar char="§"/>
            </a:pPr>
            <a:r>
              <a:rPr lang="tr-TR" sz="2000" dirty="0">
                <a:effectLst/>
                <a:latin typeface="Times New Roman" panose="02020603050405020304" pitchFamily="18" charset="0"/>
                <a:ea typeface="Calibri" panose="020F0502020204030204" pitchFamily="34" charset="0"/>
                <a:cs typeface="Times New Roman" panose="02020603050405020304" pitchFamily="18" charset="0"/>
              </a:rPr>
              <a:t>Tek tek öğrencilerin tanınabilmesi için de belli ya</a:t>
            </a:r>
            <a:r>
              <a:rPr lang="tr-TR" sz="2000" dirty="0">
                <a:latin typeface="Times New Roman" panose="02020603050405020304" pitchFamily="18" charset="0"/>
                <a:ea typeface="Calibri" panose="020F0502020204030204" pitchFamily="34" charset="0"/>
                <a:cs typeface="Times New Roman" panose="02020603050405020304" pitchFamily="18" charset="0"/>
              </a:rPr>
              <a:t>ş</a:t>
            </a:r>
            <a:r>
              <a:rPr lang="tr-TR" sz="2000" dirty="0">
                <a:effectLst/>
                <a:latin typeface="Times New Roman" panose="02020603050405020304" pitchFamily="18" charset="0"/>
                <a:ea typeface="Calibri" panose="020F0502020204030204" pitchFamily="34" charset="0"/>
                <a:cs typeface="Times New Roman" panose="02020603050405020304" pitchFamily="18" charset="0"/>
              </a:rPr>
              <a:t>lardaki çocukların, genel özellikleri, ilgileri ve</a:t>
            </a:r>
            <a:r>
              <a:rPr lang="tr-TR" sz="2000" dirty="0">
                <a:latin typeface="Times New Roman" panose="02020603050405020304" pitchFamily="18" charset="0"/>
                <a:ea typeface="Calibri" panose="020F0502020204030204" pitchFamily="34" charset="0"/>
                <a:cs typeface="Times New Roman" panose="02020603050405020304" pitchFamily="18" charset="0"/>
              </a:rPr>
              <a:t> </a:t>
            </a:r>
            <a:r>
              <a:rPr lang="tr-T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yeteneklerinin gözlenmesi ve öğrenilmesi gerekir. </a:t>
            </a:r>
            <a:endParaRPr lang="tr-T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buFont typeface="Wingdings" panose="05000000000000000000" pitchFamily="2" charset="2"/>
              <a:buChar char="§"/>
            </a:pPr>
            <a:endParaRPr lang="tr-TR" sz="20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endParaRPr lang="tr-TR" sz="2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21000">
              <a:schemeClr val="accent1">
                <a:lumMod val="0"/>
                <a:lumOff val="10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r="100000" b="100000"/>
          </a:path>
        </a:gra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970936" y="852232"/>
            <a:ext cx="10515600" cy="4351338"/>
          </a:xfrm>
          <a:noFill/>
        </p:spPr>
        <p:txBody>
          <a:bodyPr>
            <a:noAutofit/>
          </a:bodyPr>
          <a:lstStyle/>
          <a:p>
            <a:pPr marL="0" indent="0" algn="just">
              <a:buNone/>
            </a:pPr>
            <a:r>
              <a:rPr lang="tr-TR" sz="2000" b="1" dirty="0">
                <a:latin typeface="Times New Roman" panose="02020603050405020304" pitchFamily="18" charset="0"/>
                <a:cs typeface="Times New Roman" panose="02020603050405020304" pitchFamily="18" charset="0"/>
              </a:rPr>
              <a:t>6. Yönlendirme ve Yöneltmede Dikkat Edilmesi Gereken Özellikler</a:t>
            </a:r>
            <a:endParaRPr lang="tr-TR" sz="2000" b="1" dirty="0">
              <a:latin typeface="Times New Roman" panose="02020603050405020304" pitchFamily="18" charset="0"/>
              <a:cs typeface="Times New Roman" panose="02020603050405020304" pitchFamily="18" charset="0"/>
            </a:endParaRPr>
          </a:p>
          <a:p>
            <a:pPr algn="just"/>
            <a:r>
              <a:rPr lang="tr-T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Öğrencilerin yetenek ve başarı durumu: Yıllara göre saptanan akademik ortalamaları, en son yıla ilişkin genel başarı ortalamaları, derslerdeki gelişme derecesi, genel ve özel yetenek testleri sonuçları (yerel ve ulusal düzeyde), standart başarı testleri sonuçları, öğrencinin</a:t>
            </a:r>
            <a:r>
              <a:rPr lang="tr-TR"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tr-T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özgeçmişi, iş</a:t>
            </a:r>
            <a:r>
              <a:rPr lang="tr-TR"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tr-T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ve</a:t>
            </a:r>
            <a:r>
              <a:rPr lang="tr-TR"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tr-T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mesleki</a:t>
            </a:r>
            <a:r>
              <a:rPr lang="tr-TR"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tr-T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deneyimleri (varsa), eğitsel kollar, spor ve kültür alanındaki faaliyetlerde ortaya koyduğu yetenekler, öğretmenin gözlem ve değerlendirmeleri ile saptadığı özel yetenekler.</a:t>
            </a:r>
            <a:endParaRPr lang="tr-T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tr-T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Öğrencinin istediği seçenekler ve nitelikleri: Öğrencinin program, dal, ders tercihleri, tercih ettiği</a:t>
            </a:r>
            <a:r>
              <a:rPr lang="tr-TR"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tr-T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alanlar/iş/mesleklerin nitelikleri, bireyin nitelikleri ile uygunluk derecesi, seçeneklerin gerektirdiği koşullar ile bireyin koşullarının</a:t>
            </a:r>
            <a:r>
              <a:rPr lang="tr-TR"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tr-T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değerlendirilmesi.</a:t>
            </a:r>
            <a:endParaRPr lang="tr-T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endParaRPr lang="tr-T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endParaRPr lang="tr-T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endParaRPr lang="tr-T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endParaRPr lang="tr-TR" sz="2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21000">
              <a:schemeClr val="accent1">
                <a:lumMod val="0"/>
                <a:lumOff val="10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r="100000" b="100000"/>
          </a:path>
        </a:gra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03671" y="704749"/>
            <a:ext cx="10515600" cy="4351338"/>
          </a:xfrm>
        </p:spPr>
        <p:txBody>
          <a:bodyPr>
            <a:normAutofit/>
          </a:bodyPr>
          <a:lstStyle/>
          <a:p>
            <a:pPr algn="just">
              <a:buFont typeface="Wingdings" panose="05000000000000000000" pitchFamily="2" charset="2"/>
              <a:buChar char="§"/>
            </a:pPr>
            <a:r>
              <a:rPr lang="tr-TR" sz="2000" dirty="0">
                <a:solidFill>
                  <a:srgbClr val="000000"/>
                </a:solidFill>
                <a:effectLst/>
                <a:latin typeface="Times New Roman" panose="02020603050405020304" pitchFamily="18" charset="0"/>
                <a:ea typeface="Calibri" panose="020F0502020204030204" pitchFamily="34" charset="0"/>
              </a:rPr>
              <a:t>Okul psikolojik danışmanı ve sınıf öğretmeninin genel görüsü: Ölçüt ve durumlar dikkate alındığında, okul rehberlik uzmanları ve sınıf öğretmenlerinin genel değerlendirme sonucuna göre öğrencinin hangi program/alana yönelmesinin uygun olacağı hakkındaki görüşleri.</a:t>
            </a:r>
            <a:endParaRPr lang="tr-TR" sz="2000" dirty="0">
              <a:solidFill>
                <a:srgbClr val="000000"/>
              </a:solidFill>
              <a:effectLst/>
              <a:latin typeface="Times New Roman" panose="02020603050405020304" pitchFamily="18" charset="0"/>
              <a:ea typeface="Calibri" panose="020F0502020204030204" pitchFamily="34" charset="0"/>
            </a:endParaRPr>
          </a:p>
          <a:p>
            <a:pPr algn="just">
              <a:buFont typeface="Wingdings" panose="05000000000000000000" pitchFamily="2" charset="2"/>
              <a:buChar char="§"/>
            </a:pPr>
            <a:r>
              <a:rPr lang="tr-T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Program, işe girme ve devam edebilme koşulları: Girilecek programın</a:t>
            </a:r>
            <a:r>
              <a:rPr lang="tr-TR"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tr-T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öğrencinin ulaşabileceği yakın çevrede bulunup bulunmaması, eğitim için gerekli giderleri öğrencinin</a:t>
            </a:r>
            <a:r>
              <a:rPr lang="tr-TR"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tr-T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ailesinin karşılama olasılığı, devletin/özel kuruluşların sağladığı, burs, parasız yatılılık, kredi gibi olanaklar. </a:t>
            </a:r>
            <a:endParaRPr lang="tr-T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buFont typeface="Wingdings" panose="05000000000000000000" pitchFamily="2" charset="2"/>
              <a:buChar char="§"/>
            </a:pPr>
            <a:r>
              <a:rPr lang="tr-T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İnsan gücü gereksinimi: İstenilen alanda istihdam ve iş olanakları, ülkenin farklı alan ve düzeylerde saptanan insan gücü ihtiyacı.</a:t>
            </a:r>
            <a:endParaRPr lang="tr-T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buFont typeface="Wingdings" panose="05000000000000000000" pitchFamily="2" charset="2"/>
              <a:buChar char="§"/>
            </a:pPr>
            <a:endParaRPr lang="tr-T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buFont typeface="Wingdings" panose="05000000000000000000" pitchFamily="2" charset="2"/>
              <a:buChar char="§"/>
            </a:pPr>
            <a:endParaRPr lang="tr-TR" sz="2000" dirty="0">
              <a:solidFill>
                <a:srgbClr val="000000"/>
              </a:solidFill>
              <a:latin typeface="Times New Roman" panose="02020603050405020304" pitchFamily="18" charset="0"/>
              <a:ea typeface="Calibri" panose="020F0502020204030204" pitchFamily="34" charset="0"/>
            </a:endParaRPr>
          </a:p>
          <a:p>
            <a:pPr algn="just">
              <a:buFont typeface="Wingdings" panose="05000000000000000000" pitchFamily="2" charset="2"/>
              <a:buChar char="§"/>
            </a:pPr>
            <a:endParaRPr lang="tr-TR" sz="2000" dirty="0">
              <a:solidFill>
                <a:srgbClr val="000000"/>
              </a:solidFill>
              <a:effectLst/>
              <a:latin typeface="Times New Roman" panose="02020603050405020304" pitchFamily="18" charset="0"/>
              <a:ea typeface="Calibri" panose="020F0502020204030204" pitchFamily="34" charset="0"/>
            </a:endParaRPr>
          </a:p>
          <a:p>
            <a:pPr algn="just">
              <a:buFont typeface="Wingdings" panose="05000000000000000000" pitchFamily="2" charset="2"/>
              <a:buChar char="§"/>
            </a:pPr>
            <a:endParaRPr lang="tr-TR" sz="2000" dirty="0">
              <a:solidFill>
                <a:srgbClr val="000000"/>
              </a:solidFill>
              <a:latin typeface="Times New Roman" panose="02020603050405020304" pitchFamily="18" charset="0"/>
              <a:ea typeface="Calibri" panose="020F0502020204030204" pitchFamily="34" charset="0"/>
            </a:endParaRPr>
          </a:p>
          <a:p>
            <a:pPr algn="just">
              <a:buFont typeface="Wingdings" panose="05000000000000000000" pitchFamily="2" charset="2"/>
              <a:buChar char="§"/>
            </a:pPr>
            <a:endParaRPr lang="tr-TR" sz="2000" dirty="0">
              <a:solidFill>
                <a:srgbClr val="000000"/>
              </a:solidFill>
              <a:effectLst/>
              <a:latin typeface="Times New Roman" panose="02020603050405020304" pitchFamily="18" charset="0"/>
              <a:ea typeface="Calibri" panose="020F0502020204030204" pitchFamily="34" charset="0"/>
            </a:endParaRPr>
          </a:p>
          <a:p>
            <a:pPr algn="just">
              <a:buFont typeface="Wingdings" panose="05000000000000000000" pitchFamily="2" charset="2"/>
              <a:buChar char="§"/>
            </a:pPr>
            <a:endParaRPr lang="tr-TR" sz="20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21000">
              <a:schemeClr val="accent1">
                <a:lumMod val="0"/>
                <a:lumOff val="10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r="100000" b="100000"/>
          </a:path>
        </a:gra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719496"/>
            <a:ext cx="10515600" cy="4351338"/>
          </a:xfrm>
        </p:spPr>
        <p:txBody>
          <a:bodyPr>
            <a:noAutofit/>
          </a:bodyPr>
          <a:lstStyle/>
          <a:p>
            <a:pPr marL="0" indent="0" algn="ctr">
              <a:buNone/>
            </a:pPr>
            <a:endParaRPr lang="tr-TR" sz="8000" dirty="0"/>
          </a:p>
          <a:p>
            <a:pPr marL="0" indent="0" algn="ctr">
              <a:buNone/>
            </a:pPr>
            <a:r>
              <a:rPr lang="tr-TR" sz="8000" dirty="0"/>
              <a:t>TEŞEKKÜRLER</a:t>
            </a:r>
            <a:endParaRPr lang="tr-TR" sz="80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371600" y="685800"/>
            <a:ext cx="9601200" cy="903849"/>
          </a:xfrm>
        </p:spPr>
        <p:txBody>
          <a:bodyPr>
            <a:normAutofit/>
          </a:bodyPr>
          <a:lstStyle/>
          <a:p>
            <a:r>
              <a:rPr lang="tr-TR" sz="3200" dirty="0">
                <a:latin typeface="Times New Roman" panose="02020603050405020304" pitchFamily="18" charset="0"/>
                <a:cs typeface="Times New Roman" panose="02020603050405020304" pitchFamily="18" charset="0"/>
              </a:rPr>
              <a:t>KAYNAKÇA</a:t>
            </a:r>
            <a:endParaRPr lang="tr-TR" sz="32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295400" y="1137724"/>
            <a:ext cx="9601200" cy="3581400"/>
          </a:xfrm>
        </p:spPr>
        <p:txBody>
          <a:bodyPr/>
          <a:lstStyle/>
          <a:p>
            <a:pPr marL="0" indent="0" algn="just">
              <a:buNone/>
            </a:pPr>
            <a:endParaRPr lang="tr-TR" dirty="0">
              <a:latin typeface="Times New Roman" panose="02020603050405020304" pitchFamily="18" charset="0"/>
              <a:cs typeface="Times New Roman" panose="02020603050405020304" pitchFamily="18" charset="0"/>
            </a:endParaRPr>
          </a:p>
          <a:p>
            <a:pPr marL="0" indent="0" algn="just">
              <a:buNone/>
            </a:pPr>
            <a:r>
              <a:rPr lang="tr-TR" sz="2000" b="0" u="none" strike="noStrike" baseline="0" dirty="0">
                <a:solidFill>
                  <a:srgbClr val="000000"/>
                </a:solidFill>
                <a:latin typeface="Times New Roman" panose="02020603050405020304" pitchFamily="18" charset="0"/>
                <a:cs typeface="Times New Roman" panose="02020603050405020304" pitchFamily="18" charset="0"/>
              </a:rPr>
              <a:t>Güler</a:t>
            </a:r>
            <a:r>
              <a:rPr lang="tr-TR" sz="2000" dirty="0">
                <a:solidFill>
                  <a:srgbClr val="000000"/>
                </a:solidFill>
                <a:latin typeface="Times New Roman" panose="02020603050405020304" pitchFamily="18" charset="0"/>
                <a:cs typeface="Times New Roman" panose="02020603050405020304" pitchFamily="18" charset="0"/>
              </a:rPr>
              <a:t>, M. (2007). </a:t>
            </a:r>
            <a:r>
              <a:rPr lang="tr-TR" sz="2000" i="1" dirty="0">
                <a:solidFill>
                  <a:srgbClr val="000000"/>
                </a:solidFill>
                <a:latin typeface="Times New Roman" panose="02020603050405020304" pitchFamily="18" charset="0"/>
                <a:cs typeface="Times New Roman" panose="02020603050405020304" pitchFamily="18" charset="0"/>
              </a:rPr>
              <a:t>İlköğretimde yöneltme yönergesi uygulamalarının rehber öğretmenlerin görüşleri doğrultusunda değerlendirilmesi </a:t>
            </a:r>
            <a:r>
              <a:rPr lang="tr-TR" sz="2000" dirty="0">
                <a:solidFill>
                  <a:srgbClr val="000000"/>
                </a:solidFill>
                <a:latin typeface="Times New Roman" panose="02020603050405020304" pitchFamily="18" charset="0"/>
                <a:cs typeface="Times New Roman" panose="02020603050405020304" pitchFamily="18" charset="0"/>
              </a:rPr>
              <a:t>(Yüksek Lisans Tezi). Yükseköğretim Kurulu Ulusal Tez Merkezi’nden edinilmiştir. </a:t>
            </a:r>
            <a:endParaRPr lang="tr-TR" sz="2000" dirty="0">
              <a:solidFill>
                <a:srgbClr val="000000"/>
              </a:solidFill>
              <a:latin typeface="Times New Roman" panose="02020603050405020304" pitchFamily="18" charset="0"/>
              <a:cs typeface="Times New Roman" panose="02020603050405020304" pitchFamily="18" charset="0"/>
            </a:endParaRPr>
          </a:p>
          <a:p>
            <a:pPr marL="0" indent="0" algn="just">
              <a:buNone/>
            </a:pPr>
            <a:r>
              <a:rPr lang="tr-TR" dirty="0">
                <a:latin typeface="Times New Roman" panose="02020603050405020304" pitchFamily="18" charset="0"/>
                <a:cs typeface="Times New Roman" panose="02020603050405020304" pitchFamily="18" charset="0"/>
              </a:rPr>
              <a:t>Naiboğlu, G. (2020). </a:t>
            </a:r>
            <a:r>
              <a:rPr lang="tr-TR" i="1" dirty="0">
                <a:latin typeface="Times New Roman" panose="02020603050405020304" pitchFamily="18" charset="0"/>
                <a:cs typeface="Times New Roman" panose="02020603050405020304" pitchFamily="18" charset="0"/>
              </a:rPr>
              <a:t>Kız Anadolu imam hatip liselerindeki öğrencilerin meslek seçimi ve kariyer yönelimleri üzerine bir olgu bilim çalışması </a:t>
            </a:r>
            <a:r>
              <a:rPr lang="tr-TR" dirty="0">
                <a:latin typeface="Times New Roman" panose="02020603050405020304" pitchFamily="18" charset="0"/>
                <a:cs typeface="Times New Roman" panose="02020603050405020304" pitchFamily="18" charset="0"/>
              </a:rPr>
              <a:t>(Yüksek lisans tezi). Yükseköğretim Kurulu Ulusal Tez Merkezi’nden edinilmiştir. </a:t>
            </a:r>
            <a:endParaRPr lang="tr-TR" dirty="0">
              <a:latin typeface="Times New Roman" panose="02020603050405020304" pitchFamily="18" charset="0"/>
              <a:cs typeface="Times New Roman" panose="02020603050405020304" pitchFamily="18" charset="0"/>
            </a:endParaRPr>
          </a:p>
          <a:p>
            <a:pPr marL="0" indent="0" algn="just">
              <a:buNone/>
            </a:pPr>
            <a:r>
              <a:rPr lang="tr-TR" dirty="0">
                <a:latin typeface="Times New Roman" panose="02020603050405020304" pitchFamily="18" charset="0"/>
                <a:cs typeface="Times New Roman" panose="02020603050405020304" pitchFamily="18" charset="0"/>
              </a:rPr>
              <a:t>Yıldırım, İ. (2000). </a:t>
            </a:r>
            <a:r>
              <a:rPr lang="tr-TR" i="1" dirty="0">
                <a:latin typeface="Times New Roman" panose="02020603050405020304" pitchFamily="18" charset="0"/>
                <a:cs typeface="Times New Roman" panose="02020603050405020304" pitchFamily="18" charset="0"/>
              </a:rPr>
              <a:t>Eğitimde Yönlendirme Yönergesi</a:t>
            </a:r>
            <a:r>
              <a:rPr lang="tr-TR"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hlinkClick r:id="rId1"/>
              </a:rPr>
              <a:t>https://www.meb.gov.tr/earged/earged/Egitimde_yonlendirme_modeli.pdf</a:t>
            </a:r>
            <a:r>
              <a:rPr lang="tr-TR" dirty="0">
                <a:latin typeface="Times New Roman" panose="02020603050405020304" pitchFamily="18" charset="0"/>
                <a:cs typeface="Times New Roman" panose="02020603050405020304" pitchFamily="18" charset="0"/>
              </a:rPr>
              <a:t> adresinden edinilmiştir. </a:t>
            </a:r>
            <a:endParaRPr lang="tr-TR"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21000">
              <a:schemeClr val="accent1">
                <a:lumMod val="0"/>
                <a:lumOff val="10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r="100000" b="100000"/>
          </a:path>
        </a:gra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29929" y="807986"/>
            <a:ext cx="10515600" cy="4351338"/>
          </a:xfrm>
        </p:spPr>
        <p:txBody>
          <a:bodyPr>
            <a:noAutofit/>
          </a:bodyPr>
          <a:lstStyle/>
          <a:p>
            <a:pPr marL="0" indent="0" algn="just">
              <a:buNone/>
            </a:pPr>
            <a:r>
              <a:rPr lang="tr-TR" sz="2000" b="1" dirty="0">
                <a:latin typeface="Times New Roman" panose="02020603050405020304" pitchFamily="18" charset="0"/>
                <a:cs typeface="Times New Roman" panose="02020603050405020304" pitchFamily="18" charset="0"/>
              </a:rPr>
              <a:t>1. YETENEK</a:t>
            </a:r>
            <a:endParaRPr lang="tr-TR" sz="2000" b="1" dirty="0">
              <a:latin typeface="Times New Roman" panose="02020603050405020304" pitchFamily="18" charset="0"/>
              <a:cs typeface="Times New Roman" panose="02020603050405020304" pitchFamily="18" charset="0"/>
            </a:endParaRPr>
          </a:p>
          <a:p>
            <a:pPr marL="354330" indent="-354330" algn="just">
              <a:lnSpc>
                <a:spcPct val="107000"/>
              </a:lnSpc>
              <a:spcAft>
                <a:spcPts val="800"/>
              </a:spcAft>
              <a:buFont typeface="Wingdings" panose="05000000000000000000" pitchFamily="2" charset="2"/>
              <a:buChar char="§"/>
            </a:pPr>
            <a:r>
              <a:rPr lang="tr-TR" sz="2000" dirty="0">
                <a:latin typeface="Times New Roman" panose="02020603050405020304" pitchFamily="18" charset="0"/>
                <a:ea typeface="Calibri" panose="020F0502020204030204" pitchFamily="34" charset="0"/>
                <a:cs typeface="Times New Roman" panose="02020603050405020304" pitchFamily="18" charset="0"/>
              </a:rPr>
              <a:t>Ç</a:t>
            </a:r>
            <a:r>
              <a:rPr lang="tr-TR" sz="2000" dirty="0">
                <a:effectLst/>
                <a:latin typeface="Times New Roman" panose="02020603050405020304" pitchFamily="18" charset="0"/>
                <a:ea typeface="Calibri" panose="020F0502020204030204" pitchFamily="34" charset="0"/>
                <a:cs typeface="Times New Roman" panose="02020603050405020304" pitchFamily="18" charset="0"/>
              </a:rPr>
              <a:t>eşitli alanlarda sergilenebilen performans kapasitesi, öğrenme gücü veya bir iş, görev ya da faaliyeti diğer insanlara göre daha başarılı ve daha hızlı şekilde yapabilme yetisi.</a:t>
            </a:r>
            <a:endParaRPr lang="tr-TR"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buFont typeface="Wingdings" panose="05000000000000000000" pitchFamily="2" charset="2"/>
              <a:buChar char="§"/>
            </a:pPr>
            <a:r>
              <a:rPr lang="tr-TR" sz="2000" dirty="0">
                <a:effectLst/>
                <a:latin typeface="Times New Roman" panose="02020603050405020304" pitchFamily="18" charset="0"/>
                <a:ea typeface="Calibri" panose="020F0502020204030204" pitchFamily="34" charset="0"/>
                <a:cs typeface="Times New Roman" panose="02020603050405020304" pitchFamily="18" charset="0"/>
              </a:rPr>
              <a:t>Herhangi bir davranışı (bilgi veya beceriyi) öğrenebilmek için doğuştan sahip olunan gizilgücün (kapasitenin) çevre ile etkileşim sonucu geliştirilmiş ve yeni öğrenmeler için hazır hale getirilmiş kısmı olarak tanımlanabilir. </a:t>
            </a:r>
            <a:endParaRPr lang="tr-TR"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endParaRPr lang="tr-TR" sz="2000" dirty="0">
              <a:latin typeface="Times New Roman" panose="02020603050405020304" pitchFamily="18" charset="0"/>
              <a:cs typeface="Times New Roman" panose="02020603050405020304" pitchFamily="18" charset="0"/>
            </a:endParaRPr>
          </a:p>
        </p:txBody>
      </p:sp>
      <p:pic>
        <p:nvPicPr>
          <p:cNvPr id="4"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3500250" y="3429000"/>
            <a:ext cx="4504267" cy="2544554"/>
          </a:xfrm>
          <a:prstGeom prst="rect">
            <a:avLst/>
          </a:prstGeom>
          <a:noFill/>
          <a:effectLst>
            <a:softEdge rad="317500"/>
          </a:effectLst>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21000">
              <a:schemeClr val="accent1">
                <a:lumMod val="0"/>
                <a:lumOff val="10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r="100000" b="100000"/>
          </a:path>
        </a:gra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778489"/>
            <a:ext cx="10515600" cy="4351338"/>
          </a:xfrm>
        </p:spPr>
        <p:txBody>
          <a:bodyPr>
            <a:normAutofit/>
          </a:bodyPr>
          <a:lstStyle/>
          <a:p>
            <a:pPr algn="just">
              <a:buFont typeface="Wingdings" panose="05000000000000000000" pitchFamily="2" charset="2"/>
              <a:buChar char="§"/>
            </a:pPr>
            <a:r>
              <a:rPr lang="tr-TR" sz="2000" dirty="0">
                <a:effectLst/>
                <a:latin typeface="Times New Roman" panose="02020603050405020304" pitchFamily="18" charset="0"/>
                <a:ea typeface="Calibri" panose="020F0502020204030204" pitchFamily="34" charset="0"/>
                <a:cs typeface="Times New Roman" panose="02020603050405020304" pitchFamily="18" charset="0"/>
              </a:rPr>
              <a:t>Yetenekler bireylerin seçeceği mesleğin başarı oranını etkileyecek olan en önemli yatkınlıklardan biridir .</a:t>
            </a:r>
            <a:endParaRPr lang="tr-TR"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buFont typeface="Wingdings" panose="05000000000000000000" pitchFamily="2" charset="2"/>
              <a:buChar char="§"/>
            </a:pPr>
            <a:r>
              <a:rPr lang="tr-T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Bireyin yeteneklerinin bilincinde olması meslek seçiminde bireye kolaylık sağlayacak bir yön göstericidir. Birey eğer yeteneklerine uygun bir meslekte çalışırsa mesleki doyumu olumlu yönde etkilenir ve bireyin diğer değerlere ulaşması da kolaylaşır. Birey kendini bilmesi ile yöneleceği her türlü faaliyetler, öğrenme programları … gibi unsurlara yetenekleri etki edecektir.</a:t>
            </a:r>
            <a:endParaRPr lang="tr-T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endParaRPr lang="tr-TR" sz="2000" dirty="0"/>
          </a:p>
        </p:txBody>
      </p:sp>
      <p:pic>
        <p:nvPicPr>
          <p:cNvPr id="4" name="Picture 4"/>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3243417" y="3293370"/>
            <a:ext cx="5058696" cy="2452524"/>
          </a:xfrm>
          <a:prstGeom prst="rect">
            <a:avLst/>
          </a:prstGeom>
          <a:solidFill>
            <a:schemeClr val="bg1"/>
          </a:solidFill>
          <a:ln>
            <a:noFill/>
          </a:ln>
          <a:effectLst>
            <a:outerShdw blurRad="149987" dist="250190" dir="8460000" algn="ctr">
              <a:srgbClr val="000000">
                <a:alpha val="28000"/>
              </a:srgbClr>
            </a:outerShdw>
            <a:softEdge rad="12700"/>
          </a:effectLst>
          <a:scene3d>
            <a:camera prst="orthographicFront">
              <a:rot lat="0" lon="0" rev="0"/>
            </a:camera>
            <a:lightRig rig="contrasting" dir="t">
              <a:rot lat="0" lon="0" rev="1500000"/>
            </a:lightRig>
          </a:scene3d>
          <a:sp3d prstMaterial="metal">
            <a:bevelT w="88900" h="88900"/>
          </a:sp3d>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21000">
              <a:schemeClr val="accent1">
                <a:lumMod val="0"/>
                <a:lumOff val="10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r="100000" b="100000"/>
          </a:path>
        </a:gra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793238"/>
            <a:ext cx="10515600" cy="4351338"/>
          </a:xfrm>
        </p:spPr>
        <p:txBody>
          <a:bodyPr>
            <a:normAutofit/>
          </a:bodyPr>
          <a:lstStyle/>
          <a:p>
            <a:pPr marL="0" indent="0" algn="just">
              <a:buNone/>
            </a:pPr>
            <a:r>
              <a:rPr lang="tr-TR" sz="2000" dirty="0">
                <a:latin typeface="Times New Roman" panose="02020603050405020304" pitchFamily="18" charset="0"/>
                <a:cs typeface="Times New Roman" panose="02020603050405020304" pitchFamily="18" charset="0"/>
              </a:rPr>
              <a:t>Her insanın farklı yeteneklere sahip olduğunu ifade eden Gardner, Çoklu Zeka Kuramını oluşturmuş ve yetenek kavramı yerine zeka kavramını kullanmıştır. Gardner’a göre sekiz farklı zeka alanı vardır;</a:t>
            </a:r>
            <a:endParaRPr lang="tr-TR" sz="2000" dirty="0">
              <a:latin typeface="Times New Roman" panose="02020603050405020304" pitchFamily="18" charset="0"/>
              <a:cs typeface="Times New Roman" panose="02020603050405020304" pitchFamily="18" charset="0"/>
            </a:endParaRPr>
          </a:p>
          <a:p>
            <a:pPr marL="633730" indent="354330" algn="just">
              <a:buFont typeface="+mj-lt"/>
              <a:buAutoNum type="arabicPeriod"/>
            </a:pPr>
            <a:r>
              <a:rPr lang="tr-TR" sz="2000" dirty="0">
                <a:latin typeface="Times New Roman" panose="02020603050405020304" pitchFamily="18" charset="0"/>
                <a:cs typeface="Times New Roman" panose="02020603050405020304" pitchFamily="18" charset="0"/>
              </a:rPr>
              <a:t>Mantıksal Matematiksel Zeka</a:t>
            </a:r>
            <a:endParaRPr lang="tr-TR" sz="2000" dirty="0">
              <a:latin typeface="Times New Roman" panose="02020603050405020304" pitchFamily="18" charset="0"/>
              <a:cs typeface="Times New Roman" panose="02020603050405020304" pitchFamily="18" charset="0"/>
            </a:endParaRPr>
          </a:p>
          <a:p>
            <a:pPr marL="633730" indent="354330" algn="just">
              <a:buFont typeface="+mj-lt"/>
              <a:buAutoNum type="arabicPeriod"/>
            </a:pPr>
            <a:r>
              <a:rPr lang="tr-TR" sz="2000" dirty="0">
                <a:latin typeface="Times New Roman" panose="02020603050405020304" pitchFamily="18" charset="0"/>
                <a:cs typeface="Times New Roman" panose="02020603050405020304" pitchFamily="18" charset="0"/>
              </a:rPr>
              <a:t>Görsel Zeka</a:t>
            </a:r>
            <a:endParaRPr lang="tr-TR" sz="2000" dirty="0">
              <a:latin typeface="Times New Roman" panose="02020603050405020304" pitchFamily="18" charset="0"/>
              <a:cs typeface="Times New Roman" panose="02020603050405020304" pitchFamily="18" charset="0"/>
            </a:endParaRPr>
          </a:p>
          <a:p>
            <a:pPr marL="633730" indent="354330" algn="just">
              <a:buFont typeface="+mj-lt"/>
              <a:buAutoNum type="arabicPeriod"/>
            </a:pPr>
            <a:r>
              <a:rPr lang="tr-TR" sz="2000" dirty="0">
                <a:latin typeface="Times New Roman" panose="02020603050405020304" pitchFamily="18" charset="0"/>
                <a:cs typeface="Times New Roman" panose="02020603050405020304" pitchFamily="18" charset="0"/>
              </a:rPr>
              <a:t>Bedensel/ Kinestetik Zeka</a:t>
            </a:r>
            <a:endParaRPr lang="tr-TR" sz="2000" dirty="0">
              <a:latin typeface="Times New Roman" panose="02020603050405020304" pitchFamily="18" charset="0"/>
              <a:cs typeface="Times New Roman" panose="02020603050405020304" pitchFamily="18" charset="0"/>
            </a:endParaRPr>
          </a:p>
          <a:p>
            <a:pPr marL="633730" indent="354330" algn="just">
              <a:buFont typeface="+mj-lt"/>
              <a:buAutoNum type="arabicPeriod"/>
            </a:pPr>
            <a:r>
              <a:rPr lang="tr-TR" sz="2000" dirty="0">
                <a:latin typeface="Times New Roman" panose="02020603050405020304" pitchFamily="18" charset="0"/>
                <a:cs typeface="Times New Roman" panose="02020603050405020304" pitchFamily="18" charset="0"/>
              </a:rPr>
              <a:t>Müziksel Ritmik Zeka</a:t>
            </a:r>
            <a:endParaRPr lang="tr-TR" sz="2000" dirty="0">
              <a:latin typeface="Times New Roman" panose="02020603050405020304" pitchFamily="18" charset="0"/>
              <a:cs typeface="Times New Roman" panose="02020603050405020304" pitchFamily="18" charset="0"/>
            </a:endParaRPr>
          </a:p>
          <a:p>
            <a:pPr marL="633730" indent="354330" algn="just">
              <a:buFont typeface="+mj-lt"/>
              <a:buAutoNum type="arabicPeriod"/>
            </a:pPr>
            <a:r>
              <a:rPr lang="tr-TR" sz="2000" dirty="0">
                <a:latin typeface="Times New Roman" panose="02020603050405020304" pitchFamily="18" charset="0"/>
                <a:cs typeface="Times New Roman" panose="02020603050405020304" pitchFamily="18" charset="0"/>
              </a:rPr>
              <a:t>Doğaya Dönük Zeka</a:t>
            </a:r>
            <a:endParaRPr lang="tr-TR" sz="2000" dirty="0">
              <a:latin typeface="Times New Roman" panose="02020603050405020304" pitchFamily="18" charset="0"/>
              <a:cs typeface="Times New Roman" panose="02020603050405020304" pitchFamily="18" charset="0"/>
            </a:endParaRPr>
          </a:p>
          <a:p>
            <a:pPr marL="633730" indent="354330" algn="just">
              <a:buFont typeface="+mj-lt"/>
              <a:buAutoNum type="arabicPeriod"/>
            </a:pPr>
            <a:r>
              <a:rPr lang="tr-TR" sz="2000" dirty="0">
                <a:latin typeface="Times New Roman" panose="02020603050405020304" pitchFamily="18" charset="0"/>
                <a:cs typeface="Times New Roman" panose="02020603050405020304" pitchFamily="18" charset="0"/>
              </a:rPr>
              <a:t>Sosyal Zeka</a:t>
            </a:r>
            <a:endParaRPr lang="tr-TR" sz="2000" dirty="0">
              <a:latin typeface="Times New Roman" panose="02020603050405020304" pitchFamily="18" charset="0"/>
              <a:cs typeface="Times New Roman" panose="02020603050405020304" pitchFamily="18" charset="0"/>
            </a:endParaRPr>
          </a:p>
          <a:p>
            <a:pPr marL="633730" indent="354330" algn="just">
              <a:buFont typeface="+mj-lt"/>
              <a:buAutoNum type="arabicPeriod"/>
            </a:pPr>
            <a:r>
              <a:rPr lang="tr-TR" sz="2000" dirty="0">
                <a:latin typeface="Times New Roman" panose="02020603050405020304" pitchFamily="18" charset="0"/>
                <a:cs typeface="Times New Roman" panose="02020603050405020304" pitchFamily="18" charset="0"/>
              </a:rPr>
              <a:t>İçsel Zeka</a:t>
            </a:r>
            <a:endParaRPr lang="tr-TR" sz="2000" dirty="0">
              <a:latin typeface="Times New Roman" panose="02020603050405020304" pitchFamily="18" charset="0"/>
              <a:cs typeface="Times New Roman" panose="02020603050405020304" pitchFamily="18" charset="0"/>
            </a:endParaRPr>
          </a:p>
          <a:p>
            <a:pPr marL="633730" indent="354330" algn="just">
              <a:buFont typeface="+mj-lt"/>
              <a:buAutoNum type="arabicPeriod"/>
            </a:pPr>
            <a:r>
              <a:rPr lang="tr-TR" sz="2000" dirty="0">
                <a:latin typeface="Times New Roman" panose="02020603050405020304" pitchFamily="18" charset="0"/>
                <a:cs typeface="Times New Roman" panose="02020603050405020304" pitchFamily="18" charset="0"/>
              </a:rPr>
              <a:t>Sözel Zeka</a:t>
            </a:r>
            <a:endParaRPr lang="tr-TR" sz="2000" dirty="0">
              <a:latin typeface="Times New Roman" panose="02020603050405020304" pitchFamily="18" charset="0"/>
              <a:cs typeface="Times New Roman" panose="02020603050405020304" pitchFamily="18" charset="0"/>
            </a:endParaRPr>
          </a:p>
          <a:p>
            <a:pPr algn="just"/>
            <a:endParaRPr lang="tr-TR" sz="2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21000">
              <a:schemeClr val="accent1">
                <a:lumMod val="0"/>
                <a:lumOff val="10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r="100000" b="100000"/>
          </a:path>
        </a:gra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59425" y="675250"/>
            <a:ext cx="10515600" cy="4351338"/>
          </a:xfrm>
        </p:spPr>
        <p:txBody>
          <a:bodyPr>
            <a:normAutofit lnSpcReduction="10000"/>
          </a:bodyPr>
          <a:lstStyle/>
          <a:p>
            <a:pPr marL="457200" indent="-457200" algn="just">
              <a:buFont typeface="+mj-lt"/>
              <a:buAutoNum type="arabicPeriod"/>
            </a:pPr>
            <a:r>
              <a:rPr lang="tr-TR" sz="2000" b="1" dirty="0">
                <a:latin typeface="Times New Roman" panose="02020603050405020304" pitchFamily="18" charset="0"/>
                <a:cs typeface="Times New Roman" panose="02020603050405020304" pitchFamily="18" charset="0"/>
              </a:rPr>
              <a:t>Mantıksal Matematiksel Zeka</a:t>
            </a:r>
            <a:endParaRPr lang="tr-TR" sz="2000" b="1"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tr-TR" sz="2000" b="0" i="0" u="none" strike="noStrike" baseline="0" dirty="0">
                <a:solidFill>
                  <a:srgbClr val="000000"/>
                </a:solidFill>
                <a:latin typeface="Times New Roman" panose="02020603050405020304" pitchFamily="18" charset="0"/>
                <a:cs typeface="Times New Roman" panose="02020603050405020304" pitchFamily="18" charset="0"/>
              </a:rPr>
              <a:t>Bu zekâ, kavramları tanıma, sayılar ve geometrik şekiller gibi soyut sembollerle çalışma, bilginin parçaları arasında ilişkiler kurma ve bu parçalar arasındaki farklı bağlantıları görme kapasitesi gerektirir. Bilim insanları, matematikçiler, bilgisayar programcıları, ekonomistler, istatistikçiler, yargıçlar vb. bu zekâ alanıyla öne çıkarlar. </a:t>
            </a:r>
            <a:endParaRPr lang="tr-TR" sz="2000" b="0" i="0" u="none" strike="noStrike" baseline="0" dirty="0">
              <a:solidFill>
                <a:srgbClr val="000000"/>
              </a:solidFill>
              <a:latin typeface="Times New Roman" panose="02020603050405020304" pitchFamily="18" charset="0"/>
              <a:cs typeface="Times New Roman" panose="02020603050405020304" pitchFamily="18" charset="0"/>
            </a:endParaRPr>
          </a:p>
          <a:p>
            <a:pPr marL="0" indent="0" algn="just">
              <a:buNone/>
            </a:pPr>
            <a:endParaRPr lang="tr-TR" sz="2000" dirty="0">
              <a:solidFill>
                <a:srgbClr val="000000"/>
              </a:solidFill>
              <a:latin typeface="Times New Roman" panose="02020603050405020304" pitchFamily="18" charset="0"/>
              <a:cs typeface="Times New Roman" panose="02020603050405020304" pitchFamily="18" charset="0"/>
            </a:endParaRPr>
          </a:p>
          <a:p>
            <a:pPr marL="457200" indent="-457200" algn="just">
              <a:buFont typeface="+mj-lt"/>
              <a:buAutoNum type="arabicPeriod" startAt="2"/>
            </a:pPr>
            <a:r>
              <a:rPr lang="tr-TR" sz="2000" b="1" dirty="0">
                <a:solidFill>
                  <a:srgbClr val="000000"/>
                </a:solidFill>
                <a:latin typeface="Times New Roman" panose="02020603050405020304" pitchFamily="18" charset="0"/>
                <a:cs typeface="Times New Roman" panose="02020603050405020304" pitchFamily="18" charset="0"/>
              </a:rPr>
              <a:t>Görsel Zeka</a:t>
            </a:r>
            <a:endParaRPr lang="tr-TR" sz="2000" b="1" dirty="0">
              <a:solidFill>
                <a:srgbClr val="000000"/>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tr-TR" sz="2000" b="0" i="0" u="none" strike="noStrike" baseline="0" dirty="0">
                <a:solidFill>
                  <a:srgbClr val="000000"/>
                </a:solidFill>
                <a:latin typeface="Times New Roman" panose="02020603050405020304" pitchFamily="18" charset="0"/>
                <a:cs typeface="Times New Roman" panose="02020603050405020304" pitchFamily="18" charset="0"/>
              </a:rPr>
              <a:t>Görsel-uzamsal zekâ, yüzleri tanıma, üç boyutlu nesneleri tasarlayabilme, yön bulma ve ayrıntıya dikkat etme gücüyle ilgilidir. Görsel-uzamsal zekâ kapasitesi, dünyadaki nesne ve olayları doğru olarak kaydetme ve algılama ile ilgilidir. Birey ilk algılarına dayanarak bilgileri dönüştürme ve biçimlendirme işlemlerini yapar; ilgili uyarıcıların eksikliğinde de görsel tecrübelerine dayanarak bilgiyi yeniden yapılandırabilir. Ressamlar, heykeltıraşlar, haritacılar vb. bu zekâ alanıyla öne çıkarlar. </a:t>
            </a:r>
            <a:endParaRPr lang="tr-TR" sz="2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21000">
              <a:schemeClr val="accent1">
                <a:lumMod val="0"/>
                <a:lumOff val="10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r="100000" b="100000"/>
          </a:path>
        </a:gra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47916" y="793237"/>
            <a:ext cx="10515600" cy="4351338"/>
          </a:xfrm>
        </p:spPr>
        <p:txBody>
          <a:bodyPr>
            <a:normAutofit/>
          </a:bodyPr>
          <a:lstStyle/>
          <a:p>
            <a:pPr marL="457200" indent="-457200" algn="just">
              <a:buFont typeface="+mj-lt"/>
              <a:buAutoNum type="arabicPeriod" startAt="3"/>
            </a:pPr>
            <a:r>
              <a:rPr lang="tr-TR" sz="2000" b="1" dirty="0">
                <a:latin typeface="Times New Roman" panose="02020603050405020304" pitchFamily="18" charset="0"/>
                <a:cs typeface="Times New Roman" panose="02020603050405020304" pitchFamily="18" charset="0"/>
              </a:rPr>
              <a:t>Bedensel- Kinestetik Zeka</a:t>
            </a:r>
            <a:endParaRPr lang="tr-TR" sz="2000" b="1"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tr-TR" sz="2000" b="0" i="0" u="none" strike="noStrike" baseline="0" dirty="0">
                <a:solidFill>
                  <a:srgbClr val="000000"/>
                </a:solidFill>
                <a:latin typeface="Times New Roman" panose="02020603050405020304" pitchFamily="18" charset="0"/>
                <a:cs typeface="Times New Roman" panose="02020603050405020304" pitchFamily="18" charset="0"/>
              </a:rPr>
              <a:t>Bedensel- kinestetik zekâ, karşılaşılan bir problemi çözmek ya da bir ürün meydana getirmek için vücudun bütünsel ya da vücut kaslarının özel bir alandaki kullanımındaki yeteneğine işaret eder. Bu zekânın, nesneleri becerili bir biçimde tutma ve vücut hareketlerini kontrol etmede etkili bir rolü vardır. Zihin-kas koordinasyonundaki üstün başarı bu zekâ boyutunun en belirgin özelliğidir. Sporcular, dansçılar, sinema oyuncuları tiyatrocular, cerrahlar vb. bu zekâ alanıyla öne çıkarlar. </a:t>
            </a:r>
            <a:endParaRPr lang="tr-TR" sz="2000" b="0" i="0" u="none" strike="noStrike" baseline="0" dirty="0">
              <a:solidFill>
                <a:srgbClr val="000000"/>
              </a:solidFill>
              <a:latin typeface="Times New Roman" panose="02020603050405020304" pitchFamily="18" charset="0"/>
              <a:cs typeface="Times New Roman" panose="02020603050405020304" pitchFamily="18" charset="0"/>
            </a:endParaRPr>
          </a:p>
          <a:p>
            <a:pPr marL="0" indent="0" algn="just">
              <a:buNone/>
            </a:pPr>
            <a:endParaRPr lang="tr-TR" sz="2000" b="0" i="0" u="none" strike="noStrike" baseline="0" dirty="0">
              <a:solidFill>
                <a:srgbClr val="000000"/>
              </a:solidFill>
              <a:latin typeface="Times New Roman" panose="02020603050405020304" pitchFamily="18" charset="0"/>
              <a:cs typeface="Times New Roman" panose="02020603050405020304" pitchFamily="18" charset="0"/>
            </a:endParaRPr>
          </a:p>
          <a:p>
            <a:pPr marL="457200" indent="-457200" algn="just">
              <a:buFont typeface="+mj-lt"/>
              <a:buAutoNum type="arabicPeriod" startAt="4"/>
            </a:pPr>
            <a:r>
              <a:rPr lang="tr-TR" sz="2000" b="1" dirty="0">
                <a:solidFill>
                  <a:srgbClr val="000000"/>
                </a:solidFill>
                <a:latin typeface="Times New Roman" panose="02020603050405020304" pitchFamily="18" charset="0"/>
                <a:cs typeface="Times New Roman" panose="02020603050405020304" pitchFamily="18" charset="0"/>
              </a:rPr>
              <a:t>Müziksel- Ritmik Zeka</a:t>
            </a:r>
            <a:endParaRPr lang="tr-TR" sz="2000" b="1" dirty="0">
              <a:solidFill>
                <a:srgbClr val="000000"/>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tr-TR" sz="2000" b="0" i="0" u="none" strike="noStrike" baseline="0" dirty="0">
                <a:solidFill>
                  <a:srgbClr val="000000"/>
                </a:solidFill>
                <a:latin typeface="Times New Roman" panose="02020603050405020304" pitchFamily="18" charset="0"/>
                <a:cs typeface="Times New Roman" panose="02020603050405020304" pitchFamily="18" charset="0"/>
              </a:rPr>
              <a:t>Gardner, müziksel-ritmik zekâdaki üstünlüğün, insan zekâsının diğer bütün alanlarından daha önce ortaya çıktığına dikkat çekmektedir. </a:t>
            </a:r>
            <a:r>
              <a:rPr lang="tr-TR" sz="2000" dirty="0">
                <a:solidFill>
                  <a:srgbClr val="000000"/>
                </a:solidFill>
                <a:latin typeface="Times New Roman" panose="02020603050405020304" pitchFamily="18" charset="0"/>
                <a:cs typeface="Times New Roman" panose="02020603050405020304" pitchFamily="18" charset="0"/>
              </a:rPr>
              <a:t>Ö</a:t>
            </a:r>
            <a:r>
              <a:rPr lang="tr-TR" sz="2000" b="0" i="0" u="none" strike="noStrike" baseline="0" dirty="0">
                <a:solidFill>
                  <a:srgbClr val="000000"/>
                </a:solidFill>
                <a:latin typeface="Times New Roman" panose="02020603050405020304" pitchFamily="18" charset="0"/>
                <a:cs typeface="Times New Roman" panose="02020603050405020304" pitchFamily="18" charset="0"/>
              </a:rPr>
              <a:t>ğrencilerin hangisinde müzik yeteneğinin ya da gelişmiş bir müzik zekâsının olduğunu belirlemek oldukça karmaşık bir iştir. Müzisyenler, besteciler, orkestra şefleri vb. bu zekâ alanıyla öne çıkarlar </a:t>
            </a:r>
            <a:endParaRPr lang="tr-TR" sz="2000" b="0" i="0" u="none" strike="noStrike" baseline="0" dirty="0">
              <a:solidFill>
                <a:srgbClr val="000000"/>
              </a:solidFill>
              <a:latin typeface="Times New Roman" panose="02020603050405020304" pitchFamily="18" charset="0"/>
              <a:cs typeface="Times New Roman" panose="02020603050405020304" pitchFamily="18" charset="0"/>
            </a:endParaRPr>
          </a:p>
          <a:p>
            <a:pPr algn="just"/>
            <a:endParaRPr lang="tr-TR" sz="2000" dirty="0">
              <a:solidFill>
                <a:srgbClr val="000000"/>
              </a:solidFill>
              <a:latin typeface="Times New Roman" panose="02020603050405020304" pitchFamily="18" charset="0"/>
              <a:cs typeface="Times New Roman" panose="02020603050405020304" pitchFamily="18" charset="0"/>
            </a:endParaRPr>
          </a:p>
          <a:p>
            <a:pPr algn="just"/>
            <a:endParaRPr lang="tr-TR" sz="2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21000">
              <a:schemeClr val="accent1">
                <a:lumMod val="0"/>
                <a:lumOff val="10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r="100000" b="100000"/>
          </a:path>
        </a:gra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98679" y="945941"/>
            <a:ext cx="10515600" cy="4351338"/>
          </a:xfrm>
        </p:spPr>
        <p:txBody>
          <a:bodyPr>
            <a:normAutofit lnSpcReduction="10000"/>
          </a:bodyPr>
          <a:lstStyle/>
          <a:p>
            <a:pPr marL="457200" indent="-457200" algn="just">
              <a:buFont typeface="+mj-lt"/>
              <a:buAutoNum type="arabicPeriod" startAt="5"/>
            </a:pPr>
            <a:r>
              <a:rPr lang="tr-TR" sz="2000" b="1" dirty="0">
                <a:latin typeface="Times New Roman" panose="02020603050405020304" pitchFamily="18" charset="0"/>
                <a:cs typeface="Times New Roman" panose="02020603050405020304" pitchFamily="18" charset="0"/>
              </a:rPr>
              <a:t>Doğaya Dönük Zeka</a:t>
            </a:r>
            <a:endParaRPr lang="tr-TR" sz="2000" b="1" dirty="0">
              <a:latin typeface="Times New Roman" panose="02020603050405020304" pitchFamily="18" charset="0"/>
              <a:cs typeface="Times New Roman" panose="02020603050405020304" pitchFamily="18" charset="0"/>
            </a:endParaRPr>
          </a:p>
          <a:p>
            <a:pPr marL="0" indent="0" algn="just">
              <a:buNone/>
            </a:pPr>
            <a:r>
              <a:rPr lang="tr-TR" sz="2000" dirty="0">
                <a:solidFill>
                  <a:srgbClr val="000000"/>
                </a:solidFill>
                <a:latin typeface="Times New Roman" panose="02020603050405020304" pitchFamily="18" charset="0"/>
                <a:cs typeface="Times New Roman" panose="02020603050405020304" pitchFamily="18" charset="0"/>
              </a:rPr>
              <a:t>İ</a:t>
            </a:r>
            <a:r>
              <a:rPr lang="tr-TR" sz="2000" b="0" i="0" u="none" strike="noStrike" baseline="0" dirty="0">
                <a:solidFill>
                  <a:srgbClr val="000000"/>
                </a:solidFill>
                <a:latin typeface="Times New Roman" panose="02020603050405020304" pitchFamily="18" charset="0"/>
                <a:cs typeface="Times New Roman" panose="02020603050405020304" pitchFamily="18" charset="0"/>
              </a:rPr>
              <a:t>nsanların doğadaki varlıkları, bitkileri, mineralleri, hayvanları tanıma ve sınıflandırma yetenekleridir. Doğacı zekâ, bireyin çevredeki bitki ve hayvanların türlerini fark ettiklerinde ve alt türlerinin sınıflandırma prensiplerini yaratabildiklerinde ortaya çıkar. Doğacı zekâsı, bireyin çevreyi anlaması ve tanımasıdır. İzciler, biyologlar, meteorologlar, arkeologlar, doğa sporlarıyla uğraşanlar vb. bu zekâ alanıyla öne çıkarlar. </a:t>
            </a:r>
            <a:endParaRPr lang="tr-TR" sz="2000" b="0" i="0" u="none" strike="noStrike" baseline="0" dirty="0">
              <a:solidFill>
                <a:srgbClr val="000000"/>
              </a:solidFill>
              <a:latin typeface="Times New Roman" panose="02020603050405020304" pitchFamily="18" charset="0"/>
              <a:cs typeface="Times New Roman" panose="02020603050405020304" pitchFamily="18" charset="0"/>
            </a:endParaRPr>
          </a:p>
          <a:p>
            <a:pPr marL="0" indent="0" algn="just">
              <a:buNone/>
            </a:pPr>
            <a:endParaRPr lang="tr-TR" sz="2000" b="0" i="0" u="none" strike="noStrike" baseline="0" dirty="0">
              <a:solidFill>
                <a:srgbClr val="000000"/>
              </a:solidFill>
              <a:latin typeface="Times New Roman" panose="02020603050405020304" pitchFamily="18" charset="0"/>
              <a:cs typeface="Times New Roman" panose="02020603050405020304" pitchFamily="18" charset="0"/>
            </a:endParaRPr>
          </a:p>
          <a:p>
            <a:pPr marL="457200" indent="-457200" algn="just">
              <a:buFont typeface="+mj-lt"/>
              <a:buAutoNum type="arabicPeriod" startAt="6"/>
            </a:pPr>
            <a:r>
              <a:rPr lang="tr-TR" sz="2000" b="1" dirty="0">
                <a:solidFill>
                  <a:srgbClr val="000000"/>
                </a:solidFill>
                <a:latin typeface="Times New Roman" panose="02020603050405020304" pitchFamily="18" charset="0"/>
                <a:cs typeface="Times New Roman" panose="02020603050405020304" pitchFamily="18" charset="0"/>
              </a:rPr>
              <a:t>Sosyal Zeka</a:t>
            </a:r>
            <a:endParaRPr lang="tr-TR" sz="2000" b="1" dirty="0">
              <a:solidFill>
                <a:srgbClr val="000000"/>
              </a:solidFill>
              <a:latin typeface="Times New Roman" panose="02020603050405020304" pitchFamily="18" charset="0"/>
              <a:cs typeface="Times New Roman" panose="02020603050405020304" pitchFamily="18" charset="0"/>
            </a:endParaRPr>
          </a:p>
          <a:p>
            <a:pPr marL="0" indent="0" algn="just">
              <a:buNone/>
            </a:pPr>
            <a:r>
              <a:rPr lang="tr-TR" sz="2000" b="0" i="0" u="none" strike="noStrike" baseline="0" dirty="0">
                <a:solidFill>
                  <a:srgbClr val="000000"/>
                </a:solidFill>
                <a:latin typeface="Times New Roman" panose="02020603050405020304" pitchFamily="18" charset="0"/>
                <a:cs typeface="Times New Roman" panose="02020603050405020304" pitchFamily="18" charset="0"/>
              </a:rPr>
              <a:t>Sosyal zekâ, çevremizdeki bireylerle kurduğumuz iletişim ve karşıdaki bireyi anlama kapasitesiyle doğrudan ilişkilidir. Grup üyeleri ile farklı rolleri paylaşmayı ve ilişkiler kurmayı gerektirir. Bu zekâ türüyle, sosyal becerileri kazanmak mümkündür. Bu yolla bireyler grup projeleri, takım oyunları, grup çalışmaları yaparak birlikte çalışmayı öğrenir. Grup üyeleri arasında yardımlaşma, dayanışma ve birbirine destek olma bu zekâ alanının temel özellikleridir. Öğretmenler, politikacılar, danışmanlar, satış elemanları, halka ilişkiler uzmanları, turizmciler vb. bu zekâ alanıyla öne çıkarlar. </a:t>
            </a:r>
            <a:endParaRPr lang="tr-TR" sz="2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21000">
              <a:schemeClr val="accent1">
                <a:lumMod val="0"/>
                <a:lumOff val="10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r="100000" b="100000"/>
          </a:path>
        </a:gra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59426" y="822735"/>
            <a:ext cx="10515600" cy="4351338"/>
          </a:xfrm>
        </p:spPr>
        <p:txBody>
          <a:bodyPr>
            <a:normAutofit lnSpcReduction="10000"/>
          </a:bodyPr>
          <a:lstStyle/>
          <a:p>
            <a:pPr marL="457200" indent="-457200" algn="just">
              <a:buFont typeface="+mj-lt"/>
              <a:buAutoNum type="arabicPeriod" startAt="7"/>
            </a:pPr>
            <a:r>
              <a:rPr lang="tr-TR" sz="2000" b="1" dirty="0">
                <a:latin typeface="Times New Roman" panose="02020603050405020304" pitchFamily="18" charset="0"/>
                <a:cs typeface="Times New Roman" panose="02020603050405020304" pitchFamily="18" charset="0"/>
              </a:rPr>
              <a:t>İçsel Zeka</a:t>
            </a:r>
            <a:endParaRPr lang="tr-TR" sz="2000" b="1" dirty="0">
              <a:latin typeface="Times New Roman" panose="02020603050405020304" pitchFamily="18" charset="0"/>
              <a:cs typeface="Times New Roman" panose="02020603050405020304" pitchFamily="18" charset="0"/>
            </a:endParaRPr>
          </a:p>
          <a:p>
            <a:pPr marL="0" indent="0" algn="just">
              <a:buNone/>
            </a:pPr>
            <a:r>
              <a:rPr lang="tr-TR" sz="2000" b="0" i="0" u="none" strike="noStrike" baseline="0" dirty="0">
                <a:solidFill>
                  <a:srgbClr val="000000"/>
                </a:solidFill>
                <a:latin typeface="Times New Roman" panose="02020603050405020304" pitchFamily="18" charset="0"/>
                <a:cs typeface="Times New Roman" panose="02020603050405020304" pitchFamily="18" charset="0"/>
              </a:rPr>
              <a:t>Bireyin kendini tanıma ve anlamasıyla ilgili bilişsel yeteneği içsel zekânın temelini oluşturmaktadır. Kim olduğumuzu, hangi duygularımızı neden hissettiğimizi düşünmemiz bu zekâ alanıyla ilgilidir. İçsel zekâsı yüksek bireyler odaklanma, kendine güvenme, disiplinli olma, hedeflerini belirleme ve kişisel problemlerini çözme becerisi gösterirler. Psikologlar, din görevlileri, iş insanları, girişimciler vb. bu zekâ alanıyla öne çıkarlar. </a:t>
            </a:r>
            <a:endParaRPr lang="tr-TR" sz="2000" b="0" i="0" u="none" strike="noStrike" baseline="0" dirty="0">
              <a:solidFill>
                <a:srgbClr val="000000"/>
              </a:solidFill>
              <a:latin typeface="Times New Roman" panose="02020603050405020304" pitchFamily="18" charset="0"/>
              <a:cs typeface="Times New Roman" panose="02020603050405020304" pitchFamily="18" charset="0"/>
            </a:endParaRPr>
          </a:p>
          <a:p>
            <a:pPr algn="just"/>
            <a:endParaRPr lang="tr-TR" sz="2000" dirty="0">
              <a:solidFill>
                <a:srgbClr val="000000"/>
              </a:solidFill>
              <a:latin typeface="Times New Roman" panose="02020603050405020304" pitchFamily="18" charset="0"/>
              <a:cs typeface="Times New Roman" panose="02020603050405020304" pitchFamily="18" charset="0"/>
            </a:endParaRPr>
          </a:p>
          <a:p>
            <a:pPr marL="457200" indent="-457200" algn="just">
              <a:buFont typeface="+mj-lt"/>
              <a:buAutoNum type="arabicPeriod" startAt="8"/>
            </a:pPr>
            <a:r>
              <a:rPr lang="tr-TR" sz="2000" b="1" dirty="0">
                <a:solidFill>
                  <a:srgbClr val="000000"/>
                </a:solidFill>
                <a:latin typeface="Times New Roman" panose="02020603050405020304" pitchFamily="18" charset="0"/>
                <a:cs typeface="Times New Roman" panose="02020603050405020304" pitchFamily="18" charset="0"/>
              </a:rPr>
              <a:t>Sözel Zeka</a:t>
            </a:r>
            <a:endParaRPr lang="tr-TR" sz="2000" b="1" dirty="0">
              <a:solidFill>
                <a:srgbClr val="000000"/>
              </a:solidFill>
              <a:latin typeface="Times New Roman" panose="02020603050405020304" pitchFamily="18" charset="0"/>
              <a:cs typeface="Times New Roman" panose="02020603050405020304" pitchFamily="18" charset="0"/>
            </a:endParaRPr>
          </a:p>
          <a:p>
            <a:pPr marL="0" indent="0" algn="just">
              <a:buNone/>
            </a:pPr>
            <a:r>
              <a:rPr lang="tr-TR" sz="2000" b="0" i="0" u="none" strike="noStrike" baseline="0" dirty="0">
                <a:solidFill>
                  <a:srgbClr val="000000"/>
                </a:solidFill>
                <a:latin typeface="Times New Roman" panose="02020603050405020304" pitchFamily="18" charset="0"/>
                <a:cs typeface="Times New Roman" panose="02020603050405020304" pitchFamily="18" charset="0"/>
              </a:rPr>
              <a:t>Gardner, dilin insan zekâsının en önemli boyutu olduğunu söylemekte ve toplumsallık için vazgeçilmez olduğunu belirtmektedir. Söz dizimindeki ustalığın önemi ve başkalarını inandırma yeteneğine, bellek kapasitesine, dilin bireyin kavradıklarını açıklama kapasitesine ve bunu yapmada öğrenmenin değerine, dilin bireyin kendisini analiz etmedeki önemine dikkat çekmektedir. Politikacılar, yazarlar, şairler, gazeteciler vb. bu zekâ alanıyla öne çıkarlar. </a:t>
            </a:r>
            <a:endParaRPr lang="tr-TR" sz="2000" dirty="0">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Kırpma">
  <a:themeElements>
    <a:clrScheme name="Kırpma">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Kırpma">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Kırpma">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Kırpma</Template>
  <TotalTime>0</TotalTime>
  <Words>17251</Words>
  <Application>WPS Presentation</Application>
  <PresentationFormat>Geniş ekran</PresentationFormat>
  <Paragraphs>192</Paragraphs>
  <Slides>28</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28</vt:i4>
      </vt:variant>
    </vt:vector>
  </HeadingPairs>
  <TitlesOfParts>
    <vt:vector size="37" baseType="lpstr">
      <vt:lpstr>Arial</vt:lpstr>
      <vt:lpstr>SimSun</vt:lpstr>
      <vt:lpstr>Wingdings</vt:lpstr>
      <vt:lpstr>Franklin Gothic Book</vt:lpstr>
      <vt:lpstr>Times New Roman</vt:lpstr>
      <vt:lpstr>Calibri</vt:lpstr>
      <vt:lpstr>Microsoft YaHei</vt:lpstr>
      <vt:lpstr>Arial Unicode MS</vt:lpstr>
      <vt:lpstr>Kırpma</vt:lpstr>
      <vt:lpstr>İLGİ, İSTİDAT VE KABİLİYETLERİN KEŞFİ: ETKİLİ REHBERLİK VE YÖNLENDİRME</vt:lpstr>
      <vt:lpstr>Sunum İçeriği</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KAYNAKÇA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İLGİ, İSTİDAT VE KABİLİYETLERİN KEŞFİ: ETKİLİ REHBERLİK VE YÖNLENDİRME</dc:title>
  <dc:creator>SAMSUNG</dc:creator>
  <cp:lastModifiedBy>Okan</cp:lastModifiedBy>
  <cp:revision>31</cp:revision>
  <dcterms:created xsi:type="dcterms:W3CDTF">2021-05-02T10:23:00Z</dcterms:created>
  <dcterms:modified xsi:type="dcterms:W3CDTF">2021-05-07T14:57:04Z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1033-11.2.0.10132</vt:lpwstr>
  </property>
</Properties>
</file>