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92"/>
  </p:normalViewPr>
  <p:slideViewPr>
    <p:cSldViewPr showGuides="1"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8" name="Freeform 3"/>
            <p:cNvSpPr/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4"/>
            <p:cNvSpPr/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5"/>
            <p:cNvSpPr/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9" name="Freeform 6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0" y="65"/>
                </a:cxn>
                <a:cxn ang="0">
                  <a:pos x="1720" y="59"/>
                </a:cxn>
                <a:cxn ang="0">
                  <a:pos x="0" y="0"/>
                </a:cxn>
                <a:cxn ang="0">
                  <a:pos x="0" y="47"/>
                </a:cxn>
                <a:cxn ang="0">
                  <a:pos x="1720" y="65"/>
                </a:cxn>
                <a:cxn ang="0">
                  <a:pos x="1720" y="65"/>
                </a:cxn>
              </a:cxnLst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" name="Freeform 7"/>
            <p:cNvSpPr/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1" name="Freeform 8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4" y="48"/>
                </a:cxn>
                <a:cxn ang="0">
                  <a:pos x="974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4" y="48"/>
                </a:cxn>
                <a:cxn ang="0">
                  <a:pos x="974" y="48"/>
                </a:cxn>
              </a:cxnLst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2" name="Freeform 9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39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39" y="0"/>
                </a:cxn>
                <a:cxn ang="0">
                  <a:pos x="2139" y="0"/>
                </a:cxn>
              </a:cxnLst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5" name="Freeform 10"/>
            <p:cNvSpPr/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4" name="Freeform 11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79" y="276"/>
                </a:cxn>
                <a:cxn ang="0">
                  <a:pos x="2514" y="204"/>
                </a:cxn>
                <a:cxn ang="0">
                  <a:pos x="2257" y="0"/>
                </a:cxn>
                <a:cxn ang="0">
                  <a:pos x="0" y="276"/>
                </a:cxn>
                <a:cxn ang="0">
                  <a:pos x="2179" y="276"/>
                </a:cxn>
                <a:cxn ang="0">
                  <a:pos x="2179" y="276"/>
                </a:cxn>
              </a:cxnLst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7" name="Freeform 12"/>
            <p:cNvSpPr/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6" name="Freeform 13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8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8" y="240"/>
                </a:cxn>
                <a:cxn ang="0">
                  <a:pos x="728" y="240"/>
                </a:cxn>
              </a:cxnLst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9" name="Freeform 14"/>
            <p:cNvSpPr/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8" name="Freeform 15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8" y="318"/>
                </a:cxn>
                <a:cxn ang="0">
                  <a:pos x="728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8" y="318"/>
                </a:cxn>
                <a:cxn ang="0">
                  <a:pos x="728" y="318"/>
                </a:cxn>
              </a:cxnLst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" name="Freeform 16"/>
            <p:cNvSpPr/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17"/>
            <p:cNvSpPr/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18"/>
            <p:cNvSpPr/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2" name="Freeform 19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5" name="Freeform 20"/>
            <p:cNvSpPr/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4" name="Freeform 21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7" name="Freeform 22"/>
            <p:cNvSpPr/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Freeform 23"/>
            <p:cNvSpPr/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Freeform 24"/>
            <p:cNvSpPr/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8" name="Freeform 25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1" name="Freeform 26"/>
            <p:cNvSpPr/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Freeform 27"/>
            <p:cNvSpPr/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1" name="Freeform 28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1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4" name="Freeform 29"/>
            <p:cNvSpPr/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3" name="Freeform 30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76" name="Freeform 31"/>
            <p:cNvSpPr/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32"/>
            <p:cNvSpPr/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33"/>
            <p:cNvSpPr/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Freeform 34"/>
            <p:cNvSpPr/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Freeform 35"/>
            <p:cNvSpPr/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Freeform 36"/>
            <p:cNvSpPr/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Freeform 37"/>
            <p:cNvSpPr/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Freeform 38"/>
            <p:cNvSpPr/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092" name="Group 39"/>
            <p:cNvGrpSpPr/>
            <p:nvPr userDrawn="1"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5" name="Freeform 40"/>
              <p:cNvSpPr/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tr-TR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41"/>
              <p:cNvSpPr/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tr-TR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r-TR" noProof="0" smtClean="0"/>
              <a:t>Asıl başlık stili için tıklatın</a:t>
            </a:r>
            <a:endParaRPr lang="tr-TR" noProof="0" smtClean="0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  <a:endParaRPr lang="tr-TR" noProof="0" smtClean="0"/>
          </a:p>
        </p:txBody>
      </p:sp>
      <p:sp>
        <p:nvSpPr>
          <p:cNvPr id="87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/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00" name="Freeform 4"/>
            <p:cNvSpPr/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01" name="Freeform 5"/>
            <p:cNvSpPr/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Freeform 6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0" y="65"/>
                </a:cxn>
                <a:cxn ang="0">
                  <a:pos x="1720" y="59"/>
                </a:cxn>
                <a:cxn ang="0">
                  <a:pos x="0" y="0"/>
                </a:cxn>
                <a:cxn ang="0">
                  <a:pos x="0" y="47"/>
                </a:cxn>
                <a:cxn ang="0">
                  <a:pos x="1720" y="65"/>
                </a:cxn>
                <a:cxn ang="0">
                  <a:pos x="1720" y="65"/>
                </a:cxn>
              </a:cxnLst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3" name="Freeform 7"/>
            <p:cNvSpPr/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Freeform 8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4" y="48"/>
                </a:cxn>
                <a:cxn ang="0">
                  <a:pos x="974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4" y="48"/>
                </a:cxn>
                <a:cxn ang="0">
                  <a:pos x="974" y="48"/>
                </a:cxn>
              </a:cxnLst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38" name="Freeform 9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39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39" y="0"/>
                </a:cxn>
                <a:cxn ang="0">
                  <a:pos x="2139" y="0"/>
                </a:cxn>
              </a:cxnLst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6" name="Freeform 10"/>
            <p:cNvSpPr/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Freeform 11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79" y="276"/>
                </a:cxn>
                <a:cxn ang="0">
                  <a:pos x="2514" y="204"/>
                </a:cxn>
                <a:cxn ang="0">
                  <a:pos x="2257" y="0"/>
                </a:cxn>
                <a:cxn ang="0">
                  <a:pos x="0" y="276"/>
                </a:cxn>
                <a:cxn ang="0">
                  <a:pos x="2179" y="276"/>
                </a:cxn>
                <a:cxn ang="0">
                  <a:pos x="2179" y="276"/>
                </a:cxn>
              </a:cxnLst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8" name="Freeform 12"/>
            <p:cNvSpPr/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Freeform 13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8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8" y="240"/>
                </a:cxn>
                <a:cxn ang="0">
                  <a:pos x="728" y="240"/>
                </a:cxn>
              </a:cxnLst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0" name="Freeform 14"/>
            <p:cNvSpPr/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Freeform 15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8" y="318"/>
                </a:cxn>
                <a:cxn ang="0">
                  <a:pos x="728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8" y="318"/>
                </a:cxn>
                <a:cxn ang="0">
                  <a:pos x="728" y="318"/>
                </a:cxn>
              </a:cxnLst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2" name="Freeform 16"/>
            <p:cNvSpPr/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13" name="Freeform 17"/>
            <p:cNvSpPr/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14" name="Freeform 18"/>
            <p:cNvSpPr/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Freeform 19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6" name="Freeform 20"/>
            <p:cNvSpPr/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Freeform 21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8" name="Freeform 22"/>
            <p:cNvSpPr/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19" name="Freeform 23"/>
            <p:cNvSpPr/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20" name="Freeform 24"/>
            <p:cNvSpPr/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4" name="Freeform 25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2" name="Freeform 26"/>
            <p:cNvSpPr/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23" name="Freeform 27"/>
            <p:cNvSpPr/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7" name="Freeform 28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1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5" name="Freeform 29"/>
            <p:cNvSpPr/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9" name="Freeform 30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7" name="Freeform 31"/>
            <p:cNvSpPr/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28" name="Freeform 32"/>
            <p:cNvSpPr/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29" name="Freeform 33"/>
            <p:cNvSpPr/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30" name="Freeform 34"/>
            <p:cNvSpPr/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31" name="Freeform 35"/>
            <p:cNvSpPr/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32" name="Freeform 36"/>
            <p:cNvSpPr/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33" name="Freeform 37"/>
            <p:cNvSpPr/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34" name="Freeform 38"/>
            <p:cNvSpPr/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68" name="Group 39"/>
            <p:cNvGrpSpPr/>
            <p:nvPr userDrawn="1"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/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tr-TR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37" name="Freeform 41"/>
              <p:cNvSpPr/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tr-TR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/>
            <a:r>
              <a:rPr dirty="0"/>
              <a:t>Asıl metin stillerini düzenlemek için tıklatın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tr-TR" dirty="0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</a:fld>
            <a:endParaRPr lang="tr-TR" dirty="0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 sz="quarter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>
              <a:buClrTx/>
              <a:buSzTx/>
              <a:buFontTx/>
            </a:pPr>
            <a:r>
              <a:rPr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İLKYARDIM</a:t>
            </a:r>
            <a:endParaRPr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p>
            <a:pPr eaLnBrk="1" hangingPunct="1">
              <a:buSzPct val="90000"/>
              <a:buFont typeface="Wingdings" panose="05000000000000000000" pitchFamily="2" charset="2"/>
              <a:buNone/>
            </a:pPr>
            <a:r>
              <a:rPr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GENEL İLKYARDIM BİLGİLERİ</a:t>
            </a:r>
            <a:endParaRPr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73113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Bağlı Olduğu Etik Kurallar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103438"/>
            <a:ext cx="8229600" cy="377348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</a:rPr>
              <a:t>İlkyardımcı sağlık personeli değilse sağlık personeli gibi davranmamalıdır. </a:t>
            </a:r>
            <a:r>
              <a:rPr sz="3600" u="sng" dirty="0">
                <a:effectLst>
                  <a:outerShdw blurRad="38100" dist="38100" dir="2700000">
                    <a:srgbClr val="000000"/>
                  </a:outerShdw>
                </a:effectLst>
              </a:rPr>
              <a:t>Kendi görev  ve yetkilerinin dışına çıkmamalıdır</a:t>
            </a:r>
            <a:endParaRPr sz="3600" u="sng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sz="3600" u="sng" dirty="0">
                <a:effectLst>
                  <a:outerShdw blurRad="38100" dist="38100" dir="2700000">
                    <a:srgbClr val="000000"/>
                  </a:outerShdw>
                </a:effectLst>
              </a:rPr>
              <a:t>Önce kendisinin</a:t>
            </a: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</a:rPr>
              <a:t> ve çevresinin </a:t>
            </a:r>
            <a:r>
              <a:rPr sz="3600" u="sng" dirty="0">
                <a:effectLst>
                  <a:outerShdw blurRad="38100" dist="38100" dir="2700000">
                    <a:srgbClr val="000000"/>
                  </a:outerShdw>
                </a:effectLst>
              </a:rPr>
              <a:t>güvenliğini</a:t>
            </a:r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</a:rPr>
              <a:t> sağlamalıdır</a:t>
            </a:r>
            <a:endParaRPr sz="36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01675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Bağlı Olduğu Etik Kurallar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033588"/>
            <a:ext cx="8229600" cy="3916363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Çok sayıda Hasta / yaralıya müdahale etmek zorunda ise öncelikler dışında hiçbir ayırım yapmamalıdır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yaralının  kendisine emanet ettiği eşyalardan sorumlu olmalıdır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Hizmeti karşılığında maddi çıkar beklememelidir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990600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Bağlı Olduğu Etik Kurallar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465388"/>
            <a:ext cx="8229600" cy="312420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yaralıya ve çevreye güvenlik ve huzur duygusu vermelidir</a:t>
            </a:r>
            <a:endParaRPr sz="3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sz="3600" dirty="0">
                <a:effectLst>
                  <a:outerShdw blurRad="38100" dist="38100" dir="2700000">
                    <a:srgbClr val="000000"/>
                  </a:outerShdw>
                </a:effectLst>
              </a:rPr>
              <a:t>Görevini tamamlayıncaya kadar hasta yaralıları izlemeli ve yalnız bırakmamalıdır</a:t>
            </a:r>
            <a:endParaRPr sz="3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01675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İlkyardımın Temel Uygulamaları Nelerdir?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105025"/>
            <a:ext cx="8229600" cy="3916363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İlkyardımcının temel görevleri 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   </a:t>
            </a:r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Korumak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, </a:t>
            </a:r>
            <a:r>
              <a:rPr b="1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Bildirmek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, </a:t>
            </a: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Kurtarmak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endParaRPr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 </a:t>
            </a:r>
            <a:r>
              <a:rPr sz="4400" b="1" dirty="0">
                <a:effectLst>
                  <a:outerShdw blurRad="38100" dist="38100" dir="2700000">
                    <a:srgbClr val="000000"/>
                  </a:outerShdw>
                </a:effectLst>
              </a:rPr>
              <a:t>(   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K.     </a:t>
            </a:r>
            <a:r>
              <a:rPr sz="4400" b="1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B.</a:t>
            </a:r>
            <a:r>
              <a:rPr sz="4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   </a:t>
            </a:r>
            <a:r>
              <a:rPr sz="4400"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K. </a:t>
            </a:r>
            <a:r>
              <a:rPr sz="4400" b="1" dirty="0">
                <a:effectLst>
                  <a:outerShdw blurRad="38100" dist="38100" dir="2700000">
                    <a:srgbClr val="000000"/>
                  </a:outerShdw>
                </a:effectLst>
              </a:rPr>
              <a:t> )</a:t>
            </a:r>
            <a:endParaRPr sz="4400"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  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 olarak ifade edilir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1) Koruma</a:t>
            </a:r>
            <a:endParaRPr kumimoji="0" lang="tr-TR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Kaza sonuçlarının  ağırlaşmasını yada başka kazaların oluşmasını  önlemek için olay yerinin değerlendirmek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 yerinde oluşabilecek tehlikeleri belirleyerek güvenli bir çevre oluşturmak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İlkyardım eğitimi olmayan kişileri olay yerinden uzak tutmak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Bilinçsiz müdahalelere izin vermemek.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1062038"/>
            <a:ext cx="82296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2) Bildirme</a:t>
            </a:r>
            <a:endParaRPr kumimoji="0" lang="tr-TR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 / kaza mümkün olduğu kadar hızlı bir şekilde telefon aracılığı ile ücretsiz telefon hattına sahip olan </a:t>
            </a:r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112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ye bildirilmelidir.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 Aranması Sırasında Nelere Dikkat Edilmeli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Sakin olunmalı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112 merkezi tarafından sorulan sorulara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net  ve anlamlı cevaplar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verilmelidir ;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Kesin yer ve adres bilgileri verilirken , olayın olduğu yere yakın bir caddenin yada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çok bilinen bir yerin adı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verilmelidir 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Kendinizi tanıtmalı ve telefon numaranız istenirse verilmelidir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 Aranması Sırasında Nelere Dikkat Edilmeli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Hasta/yaralı(lar) ın adı ve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olayın tanımı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yapılmalıdır,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Hasta/yaralı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sayısı ve durumu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bildirilmelidir,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Eğer herhangi bir ilkyardım uygulaması yapıldıysa nasıl bir yardım verildiği belirtilmelidir,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112 hattındaki sağlık personeli tarafından verilen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talimatlar yerine getirilmeli</a:t>
            </a:r>
            <a:endParaRPr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990600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 Aranması Sırasında Nelere Dikkat Edilmeli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247900"/>
            <a:ext cx="8229600" cy="3197225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112 hattında bilgi alan sağlık personeli , gerekli olan tüm bilgileri aldığını söyleyinceye kadar telefon kapatılmalıdır.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 Nedir?</a:t>
            </a:r>
            <a:endParaRPr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Herhangi bir hastalık veya kaza sonucu sağlığı tehlikeye girmiş olan kişiye,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 yerinde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Sağlık personeli gelinceye kadar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Durumun kötüleşmesini önlemek amacıyla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Tıbbi araç gereç aranmaksızın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eldeki olanaklar ile yapılan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ilaçsız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uygulamalardır.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68313" y="1277938"/>
            <a:ext cx="82296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3) Kurtarma ( Müdahale )</a:t>
            </a:r>
            <a:endParaRPr kumimoji="0" lang="tr-TR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060575"/>
            <a:ext cx="8229600" cy="2519363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 yerinde hasta / yaralılara müdahale hızlı ancak sakin ve kendinden emin bir şekilde yapılan ilkyardımdır.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846138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Müdahale İle İlgili Yapması Gerekenler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455863"/>
            <a:ext cx="8229600" cy="450215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yaralıların durumunu seri bir şekilde değerlendirmek (</a:t>
            </a:r>
            <a:r>
              <a:rPr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</a:t>
            </a:r>
            <a:r>
              <a:rPr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) ve öncelikli müdahale edilecekleri belirlemek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Hasta/yaralının korku ve endişelerini gidermeli , sakinleştirmeli.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73113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Müdahale İle İlgili Yapması Gerekenler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427288"/>
            <a:ext cx="8229600" cy="3954463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Etraftaki insanları doğru bir şekilde yönlendirip organize etmeli.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Bilgisini kullanarak Hasta / yaralıya gerekli müdahalelerde bulunmak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Kırık kemik varlığında yerinde tesbit etmek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yaralıyı sıcak tutmak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341313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Müdahale İle İlgili Yapması Gerekenler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yaralının yarasını görmesine izin vermemek</a:t>
            </a:r>
            <a:endParaRPr sz="28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yaralıyı hareket ettirmeden ( çok zorunlu kalınırsa en az zarar görecek şekilde hareket ettirilebilir ) müdahale yapmak </a:t>
            </a:r>
            <a:r>
              <a:rPr sz="28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(Ancak, ağır hasta / yaralı bir kişi hayati tehlikede olmadığı sürece asla yerinden kıpırdatılmamalıdır.)</a:t>
            </a:r>
            <a:endParaRPr sz="2800"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sz="2800"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yaralının en uygun yöntemlerle en yakın sağlık kuruluşuna sevkini sağlamak </a:t>
            </a:r>
            <a:r>
              <a:rPr sz="2800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(112)</a:t>
            </a:r>
            <a:endParaRPr sz="2800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sz="2800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3" name="Picture 4" descr="ALTIN  saat"/>
          <p:cNvPicPr>
            <a:picLocks noChangeAspect="1"/>
          </p:cNvPicPr>
          <p:nvPr>
            <p:ph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909638" y="1412875"/>
            <a:ext cx="7323137" cy="4718050"/>
          </a:xfrm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Hayat Kurtarma Zinciri Nedir?</a:t>
            </a:r>
            <a:endParaRPr kumimoji="0" lang="tr-TR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Hayat kurtarma zinciri 4 halkadan oluşur. Son iki halka ileri yaşam desteğine aittir ve ilkyardımcının görevi değildir.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1.Halka –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112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ye haber verme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2.Halka -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Olay yerinde yapılan 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T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emel 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Y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aşam 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D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esteği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3.Halka –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112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Ambulans ekiplerince yapılan müdahaleler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Blip>
                <a:blip r:embed="rId1"/>
              </a:buBlip>
            </a:pP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4.Halka -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Hastane acil servisleridir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b="1" u="sng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İlkyardımın A</a:t>
            </a:r>
            <a:r>
              <a:rPr b="1" u="sng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b="1" u="sng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b="1" u="sng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si ;</a:t>
            </a:r>
            <a:endParaRPr b="1" u="sng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Bilinç kontrol edilmeli, bilinç kapalı ise aşağıdakiler hızla değerlendirilmelidir: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“Uluslararası standartlarda </a:t>
            </a:r>
            <a:r>
              <a:rPr u="sng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</a:t>
            </a:r>
            <a:r>
              <a:rPr u="sng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</a:t>
            </a:r>
            <a:r>
              <a:rPr u="sng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harfleri 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İngilizce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b="1" u="sng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</a:t>
            </a:r>
            <a:r>
              <a:rPr u="sng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irway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 ( </a:t>
            </a:r>
            <a:r>
              <a:rPr b="1" u="sng" dirty="0">
                <a:effectLst>
                  <a:outerShdw blurRad="38100" dist="38100" dir="2700000">
                    <a:srgbClr val="000000"/>
                  </a:outerShdw>
                </a:effectLst>
              </a:rPr>
              <a:t>H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avayolu ) </a:t>
            </a:r>
            <a:r>
              <a:rPr b="1" u="sng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</a:t>
            </a:r>
            <a:r>
              <a:rPr u="sng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reathing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 ( </a:t>
            </a:r>
            <a:r>
              <a:rPr b="1" u="sng" dirty="0">
                <a:effectLst>
                  <a:outerShdw blurRad="38100" dist="38100" dir="2700000">
                    <a:srgbClr val="000000"/>
                  </a:outerShdw>
                </a:effectLst>
              </a:rPr>
              <a:t>Solunum) </a:t>
            </a:r>
            <a:r>
              <a:rPr b="1" u="sng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C</a:t>
            </a:r>
            <a:r>
              <a:rPr u="sng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irculation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 ( </a:t>
            </a:r>
            <a:r>
              <a:rPr b="1" u="sng" dirty="0">
                <a:effectLst>
                  <a:outerShdw blurRad="38100" dist="38100" dir="2700000">
                    <a:srgbClr val="000000"/>
                  </a:outerShdw>
                </a:effectLst>
              </a:rPr>
              <a:t>D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olaşım )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sözcüklerinin  baş harflerinden oluşmaktadır.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 noChangeArrowheads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5" name="Picture 4" descr="ABC İLK"/>
          <p:cNvPicPr>
            <a:picLocks noGrp="1" noChangeAspect="1"/>
          </p:cNvPicPr>
          <p:nvPr>
            <p:ph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58863" y="1600200"/>
            <a:ext cx="7026275" cy="4530725"/>
          </a:xfrm>
          <a:ln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2771" name="Rectangle 3"/>
          <p:cNvSpPr>
            <a:spLocks noGrp="1" noChangeArrowheads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Blip>
                <a:blip r:embed="rId1"/>
              </a:buBlip>
            </a:pPr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A.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Hava yolu açıklığının değerlendirilmesi</a:t>
            </a: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b="1" dirty="0">
                <a:solidFill>
                  <a:schemeClr val="accent1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B.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Solunumun değerlendirilmesi ( Bak-Dinle-Hisset)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r>
              <a:rPr b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C.</a:t>
            </a:r>
            <a:r>
              <a:rPr b="1" dirty="0"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Dolaşımın değerlendirilmesi (Şah damarından 5 saniye nabız alınarak yapılır)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Blip>
                <a:blip r:embed="rId1"/>
              </a:buBlip>
            </a:pP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pic>
        <p:nvPicPr>
          <p:cNvPr id="29699" name="Picture 4" descr="BRDFSIA"/>
          <p:cNvPicPr>
            <a:picLocks noChangeAspect="1"/>
          </p:cNvPicPr>
          <p:nvPr>
            <p:ph type="title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4810125"/>
            <a:ext cx="914400" cy="1066800"/>
          </a:xfr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917575"/>
            <a:ext cx="82296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r-TR" sz="44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Acil Tedavi Nedir?</a:t>
            </a:r>
            <a:endParaRPr kumimoji="0" lang="tr-TR" sz="44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105025"/>
            <a:ext cx="8229600" cy="312420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         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           Acil tedavi ünitelerinde ya da olay yerinde, hasta/yaralıya 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doktor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ve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sağlık personeli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tarafından yapılan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tıbbi 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müdahalelerdir.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01675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 ve Acil Tedavi Arasındaki Fark Nedir?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103438"/>
            <a:ext cx="8229600" cy="377348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Acil tedavi ;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işin uzmanları tarafından yapılan her türlü ileri teknik ve ilaç kullanılarak yapılır.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İlkyardım ;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bu konuda eğitim almış herkesin, olayın olduğu yerde bulabildiği malzemeleri kullanarak yaptığı hayat kurtarıcı müdahaledir.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557213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 Kimdir?</a:t>
            </a:r>
            <a:endParaRPr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032000"/>
            <a:ext cx="8229600" cy="3629025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İlkyardım tanımında belirtilen amaç doğrultusunda;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 veya yaralıya mevcut araç ve gereçlerle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İlaçsız uygulamaları yapan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İlkyardım eğitimi almış kişilerdir.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630238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Öncelikli Amaçları Nelerdir?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1958975"/>
            <a:ext cx="8229600" cy="413385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Ortam güvenliğini sağlamak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Hayati tehlikeyi ortadan kaldırmak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Yaşamsal fonksiyonların sürdürülmesini desteklemek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Hasta / yaralının durumunun kötüye gitmemesi için gereken önlemleri almak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İyileştirmeyi kolaylaştırmak.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485775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Özellikleri</a:t>
            </a:r>
            <a:endParaRPr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1744663"/>
            <a:ext cx="8229600" cy="420528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İnsan vücudu ile ilgili </a:t>
            </a:r>
            <a:r>
              <a:rPr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temel bilgilere</a:t>
            </a:r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 sahip olmalı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Önce kendi can güvenliğini korumalı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Sakin olmalı, paniğe mani olabilmeli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Kendine güvenli olmalı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 yerine hakim olmalı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Eldeki olanakları iyi değerlendirebilmeli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>
              <a:buNone/>
            </a:pPr>
            <a:endParaRPr b="1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773113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Özellikleri</a:t>
            </a:r>
            <a:endParaRPr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392363"/>
            <a:ext cx="8229600" cy="2981325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Pratik olmalı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Olayı anında ve doğru olarak haber verebilmeli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İyi bir iletişim becerisine sahip olmalı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Çevredeki kişileri organize edebilmeli</a:t>
            </a:r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57200" y="1133475"/>
            <a:ext cx="8229600" cy="1143000"/>
          </a:xfrm>
        </p:spPr>
        <p:txBody>
          <a:bodyPr vert="horz" wrap="square" lIns="91440" tIns="45720" rIns="91440" bIns="45720" numCol="1" anchor="ctr" anchorCtr="0" compatLnSpc="1"/>
          <a:p>
            <a:pPr eaLnBrk="1" hangingPunct="1"/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İlkyardımcının Bağlı Olduğu Etik Kurallar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457200" y="2608263"/>
            <a:ext cx="8229600" cy="2549525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Yeterli bilgi ve beceriye sahip olmalı ve 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bunları sürekli yenilemelidir</a:t>
            </a:r>
            <a:endParaRPr u="sng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dirty="0">
                <a:effectLst>
                  <a:outerShdw blurRad="38100" dist="38100" dir="2700000">
                    <a:srgbClr val="000000"/>
                  </a:outerShdw>
                </a:effectLst>
              </a:rPr>
              <a:t>En iyi düzeyde ilkyardım verebilmek için </a:t>
            </a:r>
            <a:r>
              <a:rPr u="sng" dirty="0">
                <a:effectLst>
                  <a:outerShdw blurRad="38100" dist="38100" dir="2700000">
                    <a:srgbClr val="000000"/>
                  </a:outerShdw>
                </a:effectLst>
              </a:rPr>
              <a:t>kendini formda tutmalıdır</a:t>
            </a:r>
            <a:endParaRPr u="sng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endParaRPr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zme">
  <a:themeElements>
    <a:clrScheme name="Huzm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uz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Huzm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z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5625</Words>
  <Application>WPS Presentation</Application>
  <PresentationFormat>Ekran Gösterisi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Huzme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İLKYARDIM</dc:title>
  <dc:creator>yasin</dc:creator>
  <cp:lastModifiedBy>Okan</cp:lastModifiedBy>
  <cp:revision>12</cp:revision>
  <dcterms:created xsi:type="dcterms:W3CDTF">2010-07-18T18:31:33Z</dcterms:created>
  <dcterms:modified xsi:type="dcterms:W3CDTF">2021-05-29T16:14:53Z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