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64" r:id="rId5"/>
    <p:sldId id="258" r:id="rId6"/>
    <p:sldId id="265" r:id="rId7"/>
    <p:sldId id="260" r:id="rId8"/>
    <p:sldId id="266" r:id="rId9"/>
    <p:sldId id="263" r:id="rId10"/>
    <p:sldId id="273" r:id="rId11"/>
    <p:sldId id="272" r:id="rId12"/>
    <p:sldId id="267" r:id="rId13"/>
    <p:sldId id="261" r:id="rId14"/>
    <p:sldId id="274" r:id="rId15"/>
    <p:sldId id="271" r:id="rId16"/>
    <p:sldId id="275" r:id="rId17"/>
    <p:sldId id="259" r:id="rId18"/>
    <p:sldId id="279" r:id="rId19"/>
    <p:sldId id="262" r:id="rId20"/>
    <p:sldId id="278" r:id="rId21"/>
    <p:sldId id="277" r:id="rId22"/>
    <p:sldId id="276" r:id="rId23"/>
    <p:sldId id="269" r:id="rId2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4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hasCustomPrompt="1"/>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ED42875-AE6E-4A88-B30E-10E5F6763D5C}"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2BC90B-B0E8-4DC9-BFC8-35FF28512621}" type="slidenum">
              <a:rPr lang="tr-TR" smtClean="0"/>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hasCustomPrompt="1"/>
          </p:nvPr>
        </p:nvSpPr>
        <p:spPr/>
        <p:txBody>
          <a:bodyPr vert="eaVert"/>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10"/>
          </p:nvPr>
        </p:nvSpPr>
        <p:spPr/>
        <p:txBody>
          <a:bodyPr/>
          <a:lstStyle/>
          <a:p>
            <a:fld id="{6ED42875-AE6E-4A88-B30E-10E5F6763D5C}"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2BC90B-B0E8-4DC9-BFC8-35FF28512621}"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hasCustomPrompt="1"/>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hasCustomPrompt="1"/>
          </p:nvPr>
        </p:nvSpPr>
        <p:spPr>
          <a:xfrm>
            <a:off x="838200" y="365125"/>
            <a:ext cx="7734300" cy="5811838"/>
          </a:xfrm>
        </p:spPr>
        <p:txBody>
          <a:bodyPr vert="eaVert"/>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10"/>
          </p:nvPr>
        </p:nvSpPr>
        <p:spPr/>
        <p:txBody>
          <a:bodyPr/>
          <a:lstStyle/>
          <a:p>
            <a:fld id="{6ED42875-AE6E-4A88-B30E-10E5F6763D5C}"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2BC90B-B0E8-4DC9-BFC8-35FF28512621}"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İçerik Yer Tutucusu 2"/>
          <p:cNvSpPr>
            <a:spLocks noGrp="1"/>
          </p:cNvSpPr>
          <p:nvPr>
            <p:ph idx="1" hasCustomPrompt="1"/>
          </p:nvPr>
        </p:nvSpPr>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10"/>
          </p:nvPr>
        </p:nvSpPr>
        <p:spPr/>
        <p:txBody>
          <a:bodyPr/>
          <a:lstStyle/>
          <a:p>
            <a:fld id="{6ED42875-AE6E-4A88-B30E-10E5F6763D5C}"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2BC90B-B0E8-4DC9-BFC8-35FF28512621}" type="slidenum">
              <a:rPr lang="tr-TR" smtClean="0"/>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endParaRPr lang="tr-TR" smtClean="0"/>
          </a:p>
        </p:txBody>
      </p:sp>
      <p:sp>
        <p:nvSpPr>
          <p:cNvPr id="4" name="Veri Yer Tutucusu 3"/>
          <p:cNvSpPr>
            <a:spLocks noGrp="1"/>
          </p:cNvSpPr>
          <p:nvPr>
            <p:ph type="dt" sz="half" idx="10"/>
          </p:nvPr>
        </p:nvSpPr>
        <p:spPr/>
        <p:txBody>
          <a:bodyPr/>
          <a:lstStyle/>
          <a:p>
            <a:fld id="{6ED42875-AE6E-4A88-B30E-10E5F6763D5C}"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2BC90B-B0E8-4DC9-BFC8-35FF28512621}" type="slidenum">
              <a:rPr lang="tr-TR" smtClean="0"/>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İçerik Yer Tutucusu 2"/>
          <p:cNvSpPr>
            <a:spLocks noGrp="1"/>
          </p:cNvSpPr>
          <p:nvPr>
            <p:ph sz="half" idx="1" hasCustomPrompt="1"/>
          </p:nvPr>
        </p:nvSpPr>
        <p:spPr>
          <a:xfrm>
            <a:off x="838200" y="1825625"/>
            <a:ext cx="5181600" cy="435133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İçerik Yer Tutucusu 3"/>
          <p:cNvSpPr>
            <a:spLocks noGrp="1"/>
          </p:cNvSpPr>
          <p:nvPr>
            <p:ph sz="half" idx="2" hasCustomPrompt="1"/>
          </p:nvPr>
        </p:nvSpPr>
        <p:spPr>
          <a:xfrm>
            <a:off x="6172200" y="1825625"/>
            <a:ext cx="5181600" cy="435133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5" name="Veri Yer Tutucusu 4"/>
          <p:cNvSpPr>
            <a:spLocks noGrp="1"/>
          </p:cNvSpPr>
          <p:nvPr>
            <p:ph type="dt" sz="half" idx="10"/>
          </p:nvPr>
        </p:nvSpPr>
        <p:spPr/>
        <p:txBody>
          <a:bodyPr/>
          <a:lstStyle/>
          <a:p>
            <a:fld id="{6ED42875-AE6E-4A88-B30E-10E5F6763D5C}"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E2BC90B-B0E8-4DC9-BFC8-35FF28512621}" type="slidenum">
              <a:rPr lang="tr-TR" smtClean="0"/>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endParaRPr lang="tr-TR" smtClean="0"/>
          </a:p>
        </p:txBody>
      </p:sp>
      <p:sp>
        <p:nvSpPr>
          <p:cNvPr id="4" name="İçerik Yer Tutucusu 3"/>
          <p:cNvSpPr>
            <a:spLocks noGrp="1"/>
          </p:cNvSpPr>
          <p:nvPr>
            <p:ph sz="half" idx="2" hasCustomPrompt="1"/>
          </p:nvPr>
        </p:nvSpPr>
        <p:spPr>
          <a:xfrm>
            <a:off x="839788" y="2505075"/>
            <a:ext cx="5157787" cy="368458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5" name="Metin Yer Tutucusu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endParaRPr lang="tr-TR" smtClean="0"/>
          </a:p>
        </p:txBody>
      </p:sp>
      <p:sp>
        <p:nvSpPr>
          <p:cNvPr id="6" name="İçerik Yer Tutucusu 5"/>
          <p:cNvSpPr>
            <a:spLocks noGrp="1"/>
          </p:cNvSpPr>
          <p:nvPr>
            <p:ph sz="quarter" idx="4" hasCustomPrompt="1"/>
          </p:nvPr>
        </p:nvSpPr>
        <p:spPr>
          <a:xfrm>
            <a:off x="6172200" y="2505075"/>
            <a:ext cx="5183188" cy="368458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7" name="Veri Yer Tutucusu 6"/>
          <p:cNvSpPr>
            <a:spLocks noGrp="1"/>
          </p:cNvSpPr>
          <p:nvPr>
            <p:ph type="dt" sz="half" idx="10"/>
          </p:nvPr>
        </p:nvSpPr>
        <p:spPr/>
        <p:txBody>
          <a:bodyPr/>
          <a:lstStyle/>
          <a:p>
            <a:fld id="{6ED42875-AE6E-4A88-B30E-10E5F6763D5C}" type="datetimeFigureOut">
              <a:rPr lang="tr-TR" smtClean="0"/>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E2BC90B-B0E8-4DC9-BFC8-35FF28512621}" type="slidenum">
              <a:rPr lang="tr-TR" smtClean="0"/>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ED42875-AE6E-4A88-B30E-10E5F6763D5C}" type="datetimeFigureOut">
              <a:rPr lang="tr-TR" smtClean="0"/>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E2BC90B-B0E8-4DC9-BFC8-35FF28512621}" type="slidenum">
              <a:rPr lang="tr-TR" smtClean="0"/>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ED42875-AE6E-4A88-B30E-10E5F6763D5C}" type="datetimeFigureOut">
              <a:rPr lang="tr-TR" smtClean="0"/>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E2BC90B-B0E8-4DC9-BFC8-35FF28512621}"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Metin Yer Tutucus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endParaRPr lang="tr-TR" smtClean="0"/>
          </a:p>
        </p:txBody>
      </p:sp>
      <p:sp>
        <p:nvSpPr>
          <p:cNvPr id="5" name="Veri Yer Tutucusu 4"/>
          <p:cNvSpPr>
            <a:spLocks noGrp="1"/>
          </p:cNvSpPr>
          <p:nvPr>
            <p:ph type="dt" sz="half" idx="10"/>
          </p:nvPr>
        </p:nvSpPr>
        <p:spPr/>
        <p:txBody>
          <a:bodyPr/>
          <a:lstStyle/>
          <a:p>
            <a:fld id="{6ED42875-AE6E-4A88-B30E-10E5F6763D5C}"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E2BC90B-B0E8-4DC9-BFC8-35FF28512621}" type="slidenum">
              <a:rPr lang="tr-TR" smtClean="0"/>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endParaRPr lang="tr-TR" smtClean="0"/>
          </a:p>
        </p:txBody>
      </p:sp>
      <p:sp>
        <p:nvSpPr>
          <p:cNvPr id="5" name="Veri Yer Tutucusu 4"/>
          <p:cNvSpPr>
            <a:spLocks noGrp="1"/>
          </p:cNvSpPr>
          <p:nvPr>
            <p:ph type="dt" sz="half" idx="10"/>
          </p:nvPr>
        </p:nvSpPr>
        <p:spPr/>
        <p:txBody>
          <a:bodyPr/>
          <a:lstStyle/>
          <a:p>
            <a:fld id="{6ED42875-AE6E-4A88-B30E-10E5F6763D5C}"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E2BC90B-B0E8-4DC9-BFC8-35FF28512621}" type="slidenum">
              <a:rPr lang="tr-TR" smtClean="0"/>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D42875-AE6E-4A88-B30E-10E5F6763D5C}" type="datetimeFigureOut">
              <a:rPr lang="tr-TR" smtClean="0"/>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2BC90B-B0E8-4DC9-BFC8-35FF28512621}" type="slidenum">
              <a:rPr lang="tr-TR" smtClean="0"/>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87571" y="1307870"/>
            <a:ext cx="5918543" cy="4302098"/>
          </a:xfrm>
        </p:spPr>
        <p:txBody>
          <a:bodyPr>
            <a:normAutofit/>
          </a:bodyPr>
          <a:lstStyle/>
          <a:p>
            <a:r>
              <a:rPr lang="tr-TR" b="1" dirty="0" smtClean="0">
                <a:latin typeface="Algerian" panose="04020705040A02060702" pitchFamily="82" charset="0"/>
              </a:rPr>
              <a:t>KARANTİNA SÜRECİNDE VELİLERDEN GELEBİLECEK SORULAR</a:t>
            </a:r>
            <a:endParaRPr lang="tr-TR" b="1" dirty="0">
              <a:latin typeface="Algerian" panose="04020705040A02060702" pitchFamily="82" charset="0"/>
            </a:endParaRPr>
          </a:p>
        </p:txBody>
      </p:sp>
      <p:pic>
        <p:nvPicPr>
          <p:cNvPr id="4" name="Google Shape;1130;p87"/>
          <p:cNvPicPr preferRelativeResize="0">
            <a:picLocks noGrp="1"/>
          </p:cNvPicPr>
          <p:nvPr>
            <p:ph sz="quarter" idx="1"/>
          </p:nvPr>
        </p:nvPicPr>
        <p:blipFill rotWithShape="1">
          <a:blip r:embed="rId1"/>
          <a:srcRect/>
          <a:stretch>
            <a:fillRect/>
          </a:stretch>
        </p:blipFill>
        <p:spPr>
          <a:xfrm>
            <a:off x="7399127" y="934937"/>
            <a:ext cx="3758851" cy="467503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1130;p87"/>
          <p:cNvPicPr preferRelativeResize="0"/>
          <p:nvPr/>
        </p:nvPicPr>
        <p:blipFill rotWithShape="1">
          <a:blip r:embed="rId1"/>
          <a:srcRect/>
          <a:stretch>
            <a:fillRect/>
          </a:stretch>
        </p:blipFill>
        <p:spPr>
          <a:xfrm>
            <a:off x="7658100" y="934937"/>
            <a:ext cx="3499878" cy="4675031"/>
          </a:xfrm>
          <a:prstGeom prst="rect">
            <a:avLst/>
          </a:prstGeom>
          <a:noFill/>
          <a:ln>
            <a:noFill/>
          </a:ln>
        </p:spPr>
      </p:pic>
      <p:sp>
        <p:nvSpPr>
          <p:cNvPr id="5" name="Unvan 1"/>
          <p:cNvSpPr txBox="1"/>
          <p:nvPr/>
        </p:nvSpPr>
        <p:spPr>
          <a:xfrm>
            <a:off x="890373" y="381001"/>
            <a:ext cx="5537200" cy="2201562"/>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4400" b="1" dirty="0" smtClean="0">
                <a:latin typeface="Arial Rounded MT Bold" panose="020F0704030504030204" pitchFamily="34" charset="0"/>
              </a:rPr>
              <a:t>7- </a:t>
            </a:r>
            <a:r>
              <a:rPr lang="tr-TR" sz="4000" b="1" dirty="0" smtClean="0">
                <a:latin typeface="Arial Rounded MT Bold" panose="020F0704030504030204" pitchFamily="34" charset="0"/>
              </a:rPr>
              <a:t>UZAKTAN EĞİTİM</a:t>
            </a:r>
            <a:endParaRPr lang="tr-TR" sz="4000" b="1" dirty="0" smtClean="0">
              <a:latin typeface="Arial Rounded MT Bold" panose="020F0704030504030204" pitchFamily="34" charset="0"/>
            </a:endParaRPr>
          </a:p>
          <a:p>
            <a:pPr marL="0" indent="0">
              <a:buFont typeface="Arial" panose="020B0604020202020204" pitchFamily="34" charset="0"/>
              <a:buNone/>
            </a:pPr>
            <a:endParaRPr lang="tr-TR" sz="4000" b="1" dirty="0" smtClean="0">
              <a:latin typeface="Arial Rounded MT Bold" panose="020F0704030504030204" pitchFamily="34" charset="0"/>
            </a:endParaRPr>
          </a:p>
          <a:p>
            <a:pPr marL="0" indent="0">
              <a:buFont typeface="Arial" panose="020B0604020202020204" pitchFamily="34" charset="0"/>
              <a:buNone/>
            </a:pPr>
            <a:r>
              <a:rPr lang="tr-TR" sz="4400" b="1" dirty="0" smtClean="0">
                <a:latin typeface="Arial Rounded MT Bold" panose="020F0704030504030204" pitchFamily="34" charset="0"/>
              </a:rPr>
              <a:t>ERTELENEN SINAVLARIN STRESİ İLE NASIL BAŞA ÇIKILACAK?</a:t>
            </a:r>
            <a:endParaRPr lang="tr-TR" sz="4400" b="1" dirty="0">
              <a:latin typeface="Arial Rounded MT Bold" panose="020F0704030504030204" pitchFamily="34" charset="0"/>
            </a:endParaRPr>
          </a:p>
        </p:txBody>
      </p:sp>
      <p:sp>
        <p:nvSpPr>
          <p:cNvPr id="3" name="Metin kutusu 2"/>
          <p:cNvSpPr txBox="1"/>
          <p:nvPr/>
        </p:nvSpPr>
        <p:spPr>
          <a:xfrm>
            <a:off x="494270" y="2755557"/>
            <a:ext cx="6635579" cy="2585323"/>
          </a:xfrm>
          <a:prstGeom prst="rect">
            <a:avLst/>
          </a:prstGeom>
          <a:noFill/>
        </p:spPr>
        <p:txBody>
          <a:bodyPr wrap="square" rtlCol="0">
            <a:spAutoFit/>
          </a:bodyPr>
          <a:lstStyle/>
          <a:p>
            <a:r>
              <a:rPr lang="tr-TR" dirty="0" smtClean="0"/>
              <a:t>Konuların sadece birinci dönem konuları olması ve sürenin 2 hafta uzaması öğrencilerin tekrarlarını bitirip daha fazla soru çözmelerine olanak sağlasa da bir anda yapılan değişiklikler çocuklar da tekrar bir değişiklik yapılabilir düşüncesini doğurabilir. Bu süreçte öğrencilerimize mutlaka sınava giren herkes için konuların ve zamanın aynı olduğu ve eşit şartlarda bir yarış olacağı hatırlatılmalıdır. </a:t>
            </a:r>
            <a:endParaRPr lang="tr-TR" dirty="0" smtClean="0"/>
          </a:p>
          <a:p>
            <a:r>
              <a:rPr lang="tr-TR" dirty="0" smtClean="0"/>
              <a:t>Bunları bırak şimdi düşünme demek,  düşünmesine engel olmayacak ve sorunu çözmeyecektir. Bu sebeple öğrenciye kaygılarının bizler tarafından anlaşıldığı hissi mutlaka verilmelidir.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p:nvPr/>
        </p:nvSpPr>
        <p:spPr>
          <a:xfrm>
            <a:off x="584590" y="1056425"/>
            <a:ext cx="6459327" cy="1614714"/>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4400" b="1" dirty="0">
                <a:latin typeface="Arial Rounded MT Bold" panose="020F0704030504030204" pitchFamily="34" charset="0"/>
              </a:rPr>
              <a:t>8</a:t>
            </a:r>
            <a:r>
              <a:rPr lang="tr-TR" sz="4400" b="1" dirty="0" smtClean="0">
                <a:latin typeface="Arial Rounded MT Bold" panose="020F0704030504030204" pitchFamily="34" charset="0"/>
              </a:rPr>
              <a:t>- BİRBİRLERİNDEN AYRI OLAN AİLELER ve EVDE İZOLASYON</a:t>
            </a:r>
            <a:endParaRPr lang="tr-TR" sz="4400" b="1" dirty="0">
              <a:latin typeface="Arial Rounded MT Bold" panose="020F0704030504030204" pitchFamily="34" charset="0"/>
            </a:endParaRPr>
          </a:p>
        </p:txBody>
      </p:sp>
      <p:pic>
        <p:nvPicPr>
          <p:cNvPr id="5" name="Google Shape;1130;p87"/>
          <p:cNvPicPr preferRelativeResize="0"/>
          <p:nvPr/>
        </p:nvPicPr>
        <p:blipFill rotWithShape="1">
          <a:blip r:embed="rId1"/>
          <a:srcRect/>
          <a:stretch>
            <a:fillRect/>
          </a:stretch>
        </p:blipFill>
        <p:spPr>
          <a:xfrm>
            <a:off x="7658100" y="934937"/>
            <a:ext cx="3499878" cy="4675031"/>
          </a:xfrm>
          <a:prstGeom prst="rect">
            <a:avLst/>
          </a:prstGeom>
          <a:noFill/>
          <a:ln>
            <a:noFill/>
          </a:ln>
        </p:spPr>
      </p:pic>
      <p:sp>
        <p:nvSpPr>
          <p:cNvPr id="2" name="Metin kutusu 1"/>
          <p:cNvSpPr txBox="1"/>
          <p:nvPr/>
        </p:nvSpPr>
        <p:spPr>
          <a:xfrm>
            <a:off x="584590" y="3015048"/>
            <a:ext cx="6459327" cy="2031325"/>
          </a:xfrm>
          <a:prstGeom prst="rect">
            <a:avLst/>
          </a:prstGeom>
          <a:noFill/>
        </p:spPr>
        <p:txBody>
          <a:bodyPr wrap="square" rtlCol="0">
            <a:spAutoFit/>
          </a:bodyPr>
          <a:lstStyle/>
          <a:p>
            <a:r>
              <a:rPr lang="tr-TR" dirty="0" smtClean="0"/>
              <a:t>Mahrum kalma duygusu çocuklarda </a:t>
            </a:r>
            <a:r>
              <a:rPr lang="tr-TR" dirty="0" err="1" smtClean="0"/>
              <a:t>varolan</a:t>
            </a:r>
            <a:r>
              <a:rPr lang="tr-TR" dirty="0" smtClean="0"/>
              <a:t> kaygıların artmasına sebep olabilir.</a:t>
            </a:r>
            <a:endParaRPr lang="tr-TR" dirty="0" smtClean="0"/>
          </a:p>
          <a:p>
            <a:r>
              <a:rPr lang="tr-TR" dirty="0" smtClean="0"/>
              <a:t>Bu sebeple çalışmak zorunda olan ve eve gidemeyen velilerimizin bu süreci çok iyi yapılandırması gerekir. Eğer eve gelemiyorsa yada </a:t>
            </a:r>
            <a:r>
              <a:rPr lang="tr-TR" dirty="0"/>
              <a:t>ç</a:t>
            </a:r>
            <a:r>
              <a:rPr lang="tr-TR" dirty="0" smtClean="0"/>
              <a:t>ocuğa dokunamıyor ve sarılamıyorsa çocuğa sürekli aynı şefkatle ve tutarlı olarak anlatması gerekiyor. Önce sarılıp bir saat sonra HAYIR sarılamam demek çocukta kafa karışıklığına sebep olacaktır.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oogle Shape;1130;p87"/>
          <p:cNvPicPr preferRelativeResize="0"/>
          <p:nvPr/>
        </p:nvPicPr>
        <p:blipFill rotWithShape="1">
          <a:blip r:embed="rId1"/>
          <a:srcRect/>
          <a:stretch>
            <a:fillRect/>
          </a:stretch>
        </p:blipFill>
        <p:spPr>
          <a:xfrm>
            <a:off x="7658100" y="934937"/>
            <a:ext cx="3499878" cy="4675031"/>
          </a:xfrm>
          <a:prstGeom prst="rect">
            <a:avLst/>
          </a:prstGeom>
          <a:noFill/>
          <a:ln>
            <a:noFill/>
          </a:ln>
        </p:spPr>
      </p:pic>
      <p:sp>
        <p:nvSpPr>
          <p:cNvPr id="6" name="Unvan 1"/>
          <p:cNvSpPr txBox="1"/>
          <p:nvPr/>
        </p:nvSpPr>
        <p:spPr>
          <a:xfrm>
            <a:off x="661871" y="760500"/>
            <a:ext cx="6459327" cy="19594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4400" b="1" dirty="0" smtClean="0">
                <a:latin typeface="Arial Rounded MT Bold" panose="020F0704030504030204" pitchFamily="34" charset="0"/>
              </a:rPr>
              <a:t>10-ÇOCUKLARIN SOSYAL MEDYADAN UZAK TUTULMASI.</a:t>
            </a:r>
            <a:endParaRPr lang="tr-TR" sz="4400" b="1" dirty="0" smtClean="0">
              <a:latin typeface="Arial Rounded MT Bold" panose="020F0704030504030204" pitchFamily="34" charset="0"/>
            </a:endParaRPr>
          </a:p>
        </p:txBody>
      </p:sp>
      <p:sp>
        <p:nvSpPr>
          <p:cNvPr id="2" name="Metin kutusu 1"/>
          <p:cNvSpPr txBox="1"/>
          <p:nvPr/>
        </p:nvSpPr>
        <p:spPr>
          <a:xfrm>
            <a:off x="661871" y="2928551"/>
            <a:ext cx="6554475" cy="3139321"/>
          </a:xfrm>
          <a:prstGeom prst="rect">
            <a:avLst/>
          </a:prstGeom>
          <a:noFill/>
        </p:spPr>
        <p:txBody>
          <a:bodyPr wrap="square" rtlCol="0">
            <a:spAutoFit/>
          </a:bodyPr>
          <a:lstStyle/>
          <a:p>
            <a:r>
              <a:rPr lang="tr-TR" dirty="0" smtClean="0"/>
              <a:t>Bu bağımlılık yetişkinlerde yeni yeni başlayan bir kavram. Eğer kişi sabah kalktığında aklına gelen şey sosyal medya ise bağımlılık semptomları görülüyor demektir. </a:t>
            </a:r>
            <a:endParaRPr lang="tr-TR" dirty="0" smtClean="0"/>
          </a:p>
          <a:p>
            <a:r>
              <a:rPr lang="tr-TR" dirty="0" smtClean="0"/>
              <a:t>Eğer biz çocuklarımız için rol modelsek önce kendi kontrolümüzü sağlamamız gerekir. Sosyal medyada şu anda örneğin Çin’e karşı düşmanca duygular besleyen paylaşımlar ya da yaşlılara karşı yapılan pek çok utanç verici paylaşım var ve çocukları bunlardan uzak tutmamız gerekiyor.</a:t>
            </a:r>
            <a:endParaRPr lang="tr-TR" dirty="0" smtClean="0"/>
          </a:p>
          <a:p>
            <a:r>
              <a:rPr lang="tr-TR" dirty="0" smtClean="0"/>
              <a:t>13 yaşından küçük çocukların sosyal medya kullanımlarının yasal olarak mümkün olmadığı ve tek sorumlunun veli olduğunu da unutmamak gerekir.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1130;p87"/>
          <p:cNvPicPr preferRelativeResize="0"/>
          <p:nvPr/>
        </p:nvPicPr>
        <p:blipFill rotWithShape="1">
          <a:blip r:embed="rId1"/>
          <a:srcRect/>
          <a:stretch>
            <a:fillRect/>
          </a:stretch>
        </p:blipFill>
        <p:spPr>
          <a:xfrm>
            <a:off x="7658100" y="934937"/>
            <a:ext cx="3499878" cy="4675031"/>
          </a:xfrm>
          <a:prstGeom prst="rect">
            <a:avLst/>
          </a:prstGeom>
          <a:noFill/>
          <a:ln>
            <a:noFill/>
          </a:ln>
        </p:spPr>
      </p:pic>
      <p:sp>
        <p:nvSpPr>
          <p:cNvPr id="5" name="Unvan 1"/>
          <p:cNvSpPr txBox="1"/>
          <p:nvPr/>
        </p:nvSpPr>
        <p:spPr>
          <a:xfrm>
            <a:off x="612443" y="1327382"/>
            <a:ext cx="6459327" cy="1724736"/>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4400" b="1" dirty="0" smtClean="0">
                <a:latin typeface="Arial Rounded MT Bold" panose="020F0704030504030204" pitchFamily="34" charset="0"/>
              </a:rPr>
              <a:t>11-ÇOKLU KATILIMDAKİ VİDEO PAYLAŞIMLARINA DİKKAT!</a:t>
            </a:r>
            <a:endParaRPr lang="tr-TR" sz="4400" b="1" dirty="0" smtClean="0">
              <a:latin typeface="Arial Rounded MT Bold" panose="020F0704030504030204" pitchFamily="34" charset="0"/>
            </a:endParaRPr>
          </a:p>
        </p:txBody>
      </p:sp>
      <p:sp>
        <p:nvSpPr>
          <p:cNvPr id="3" name="Metin kutusu 2"/>
          <p:cNvSpPr txBox="1"/>
          <p:nvPr/>
        </p:nvSpPr>
        <p:spPr>
          <a:xfrm>
            <a:off x="685738" y="3880021"/>
            <a:ext cx="5837784" cy="923330"/>
          </a:xfrm>
          <a:prstGeom prst="rect">
            <a:avLst/>
          </a:prstGeom>
          <a:noFill/>
        </p:spPr>
        <p:txBody>
          <a:bodyPr wrap="square" rtlCol="0">
            <a:spAutoFit/>
          </a:bodyPr>
          <a:lstStyle/>
          <a:p>
            <a:r>
              <a:rPr lang="tr-TR" dirty="0" smtClean="0"/>
              <a:t>Çoklu katılımdaki video paylaşımlarının kontrolsüz yapılması çocuklarda henüz doğru ve yanlış kavramları gelişmediğinden siber zorbalık yapmalarına sebep olabiliyor.</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4800" y="825745"/>
            <a:ext cx="6477001" cy="2374655"/>
          </a:xfrm>
        </p:spPr>
        <p:txBody>
          <a:bodyPr/>
          <a:lstStyle/>
          <a:p>
            <a:pPr marL="0" indent="0">
              <a:buNone/>
            </a:pPr>
            <a:r>
              <a:rPr lang="tr-TR" sz="4000" b="1" dirty="0" smtClean="0">
                <a:latin typeface="Arial Rounded MT Bold" panose="020F0704030504030204" pitchFamily="34" charset="0"/>
              </a:rPr>
              <a:t>11-ÇOCUKLARLA </a:t>
            </a:r>
            <a:r>
              <a:rPr lang="tr-TR" sz="4000" b="1" dirty="0">
                <a:latin typeface="Arial Rounded MT Bold" panose="020F0704030504030204" pitchFamily="34" charset="0"/>
              </a:rPr>
              <a:t>BİRLİKTE HABERLERİN SEYREDİLMESİ UYGUN MU?</a:t>
            </a:r>
            <a:endParaRPr lang="tr-TR" sz="4000" b="1" dirty="0">
              <a:latin typeface="Arial Rounded MT Bold" panose="020F0704030504030204" pitchFamily="34" charset="0"/>
            </a:endParaRPr>
          </a:p>
          <a:p>
            <a:endParaRPr lang="tr-TR" dirty="0"/>
          </a:p>
        </p:txBody>
      </p:sp>
      <p:pic>
        <p:nvPicPr>
          <p:cNvPr id="4" name="Google Shape;1130;p87"/>
          <p:cNvPicPr preferRelativeResize="0"/>
          <p:nvPr/>
        </p:nvPicPr>
        <p:blipFill rotWithShape="1">
          <a:blip r:embed="rId1"/>
          <a:srcRect/>
          <a:stretch>
            <a:fillRect/>
          </a:stretch>
        </p:blipFill>
        <p:spPr>
          <a:xfrm>
            <a:off x="7658100" y="934937"/>
            <a:ext cx="3499878" cy="4675031"/>
          </a:xfrm>
          <a:prstGeom prst="rect">
            <a:avLst/>
          </a:prstGeom>
          <a:noFill/>
          <a:ln>
            <a:noFill/>
          </a:ln>
        </p:spPr>
      </p:pic>
      <p:sp>
        <p:nvSpPr>
          <p:cNvPr id="2" name="Metin kutusu 1"/>
          <p:cNvSpPr txBox="1"/>
          <p:nvPr/>
        </p:nvSpPr>
        <p:spPr>
          <a:xfrm>
            <a:off x="729049" y="3682314"/>
            <a:ext cx="6413156" cy="1477328"/>
          </a:xfrm>
          <a:prstGeom prst="rect">
            <a:avLst/>
          </a:prstGeom>
          <a:noFill/>
        </p:spPr>
        <p:txBody>
          <a:bodyPr wrap="square" rtlCol="0">
            <a:spAutoFit/>
          </a:bodyPr>
          <a:lstStyle/>
          <a:p>
            <a:r>
              <a:rPr lang="tr-TR" dirty="0" smtClean="0"/>
              <a:t>Çocuklarla birlikte haber seyrederken yazılı yazılı basın takip edilirken haber kaynağının güvenilir olması ve sürenin sınırlı tutulması önemlidir. </a:t>
            </a:r>
            <a:endParaRPr lang="tr-TR" dirty="0" smtClean="0"/>
          </a:p>
          <a:p>
            <a:r>
              <a:rPr lang="tr-TR" dirty="0" smtClean="0"/>
              <a:t>Ergenlerle birlikte güncel haberler takip edilirken daha çok bilim kurulunun yaptığı açıklamalar konuşularak tartışılabilir.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1130;p87"/>
          <p:cNvPicPr preferRelativeResize="0"/>
          <p:nvPr/>
        </p:nvPicPr>
        <p:blipFill rotWithShape="1">
          <a:blip r:embed="rId1"/>
          <a:srcRect/>
          <a:stretch>
            <a:fillRect/>
          </a:stretch>
        </p:blipFill>
        <p:spPr>
          <a:xfrm>
            <a:off x="7689273" y="819340"/>
            <a:ext cx="3782799" cy="5103478"/>
          </a:xfrm>
          <a:prstGeom prst="rect">
            <a:avLst/>
          </a:prstGeom>
          <a:noFill/>
          <a:ln>
            <a:noFill/>
          </a:ln>
        </p:spPr>
      </p:pic>
      <p:sp>
        <p:nvSpPr>
          <p:cNvPr id="5" name="Unvan 1"/>
          <p:cNvSpPr txBox="1"/>
          <p:nvPr/>
        </p:nvSpPr>
        <p:spPr>
          <a:xfrm>
            <a:off x="687376" y="705147"/>
            <a:ext cx="6459327" cy="1704422"/>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4400" b="1" dirty="0" smtClean="0">
                <a:latin typeface="Arial Rounded MT Bold" panose="020F0704030504030204" pitchFamily="34" charset="0"/>
              </a:rPr>
              <a:t>12- İŞLE İLGİLİ SORUN VE MADDİ SIKINTI YAŞAYAN VELİLER DURUMU NASIL ANLATMALI?</a:t>
            </a:r>
            <a:endParaRPr lang="tr-TR" sz="4400" b="1" dirty="0">
              <a:latin typeface="Arial Rounded MT Bold" panose="020F0704030504030204" pitchFamily="34" charset="0"/>
            </a:endParaRPr>
          </a:p>
        </p:txBody>
      </p:sp>
      <p:sp>
        <p:nvSpPr>
          <p:cNvPr id="2" name="Metin kutusu 1"/>
          <p:cNvSpPr txBox="1"/>
          <p:nvPr/>
        </p:nvSpPr>
        <p:spPr>
          <a:xfrm>
            <a:off x="687376" y="2631990"/>
            <a:ext cx="6910797" cy="3416320"/>
          </a:xfrm>
          <a:prstGeom prst="rect">
            <a:avLst/>
          </a:prstGeom>
          <a:noFill/>
        </p:spPr>
        <p:txBody>
          <a:bodyPr wrap="square" rtlCol="0">
            <a:spAutoFit/>
          </a:bodyPr>
          <a:lstStyle/>
          <a:p>
            <a:r>
              <a:rPr lang="tr-TR" dirty="0" smtClean="0"/>
              <a:t>İşle ilgili sıkıntı yaşayan ebeveynler öncelikle kendileri mutlaka psikolojik destek almalıdır.</a:t>
            </a:r>
            <a:endParaRPr lang="tr-TR" dirty="0" smtClean="0"/>
          </a:p>
          <a:p>
            <a:r>
              <a:rPr lang="tr-TR" dirty="0" smtClean="0"/>
              <a:t>Çocuğa içinde bulunulan durum sevgi ve şefkatle gerçekçi bir şekilde anlatılmalıdır. Bu açıklama bu günlerin geçeceği mesajıyla birlikte ve mutlaka umut verilerek yapılmalıdır.</a:t>
            </a:r>
            <a:endParaRPr lang="tr-TR" dirty="0" smtClean="0"/>
          </a:p>
          <a:p>
            <a:r>
              <a:rPr lang="tr-TR" dirty="0"/>
              <a:t>Aslında çocuk ona oyuncak alınmasından çok onunla birlikte oyun oynanmasını </a:t>
            </a:r>
            <a:r>
              <a:rPr lang="tr-TR" dirty="0" smtClean="0"/>
              <a:t>önemser. Çocuğumuzla birlikte geçireceğimiz kaliteli zaman, ev içerisinde birlikte yapılan etkinlik ve paylaşımlar onun mutlu olması için yeterlidir. </a:t>
            </a:r>
            <a:endParaRPr lang="tr-TR" dirty="0"/>
          </a:p>
          <a:p>
            <a:r>
              <a:rPr lang="tr-TR" dirty="0" smtClean="0"/>
              <a:t>Veli bu arada kendini geliştirecek farklı ilgi alanları bulmalı ve boşlukta olma duygusundan sıyrılmalıdır.</a:t>
            </a:r>
            <a:endParaRPr lang="tr-TR" dirty="0" smtClean="0"/>
          </a:p>
          <a:p>
            <a:r>
              <a:rPr lang="tr-TR" dirty="0"/>
              <a:t> </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p:nvPr/>
        </p:nvSpPr>
        <p:spPr>
          <a:xfrm>
            <a:off x="717035" y="677563"/>
            <a:ext cx="5967627" cy="2127421"/>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4400" b="1" dirty="0">
                <a:latin typeface="Arial Rounded MT Bold" panose="020F0704030504030204" pitchFamily="34" charset="0"/>
              </a:rPr>
              <a:t>7</a:t>
            </a:r>
            <a:r>
              <a:rPr lang="tr-TR" sz="4400" b="1" dirty="0" smtClean="0">
                <a:latin typeface="Arial Rounded MT Bold" panose="020F0704030504030204" pitchFamily="34" charset="0"/>
              </a:rPr>
              <a:t>- </a:t>
            </a:r>
            <a:r>
              <a:rPr lang="tr-TR" sz="4000" b="1" dirty="0" smtClean="0">
                <a:latin typeface="Arial Rounded MT Bold" panose="020F0704030504030204" pitchFamily="34" charset="0"/>
              </a:rPr>
              <a:t>UZAKTAN EĞİTİM</a:t>
            </a:r>
            <a:endParaRPr lang="tr-TR" sz="4000" b="1" dirty="0" smtClean="0">
              <a:latin typeface="Arial Rounded MT Bold" panose="020F0704030504030204" pitchFamily="34" charset="0"/>
            </a:endParaRPr>
          </a:p>
          <a:p>
            <a:pPr marL="0" indent="0">
              <a:buFont typeface="Arial" panose="020B0604020202020204" pitchFamily="34" charset="0"/>
              <a:buNone/>
            </a:pPr>
            <a:r>
              <a:rPr lang="tr-TR" sz="4400" b="1" dirty="0" smtClean="0">
                <a:latin typeface="Arial Rounded MT Bold" panose="020F0704030504030204" pitchFamily="34" charset="0"/>
              </a:rPr>
              <a:t>‘ÖĞRETMEN ANNE’</a:t>
            </a:r>
            <a:endParaRPr lang="tr-TR" sz="4400" b="1" dirty="0" smtClean="0">
              <a:latin typeface="Arial Rounded MT Bold" panose="020F0704030504030204" pitchFamily="34" charset="0"/>
            </a:endParaRPr>
          </a:p>
          <a:p>
            <a:pPr marL="0" indent="0">
              <a:buFont typeface="Arial" panose="020B0604020202020204" pitchFamily="34" charset="0"/>
              <a:buNone/>
            </a:pPr>
            <a:r>
              <a:rPr lang="tr-TR" sz="4400" b="1" dirty="0" smtClean="0">
                <a:latin typeface="Arial Rounded MT Bold" panose="020F0704030504030204" pitchFamily="34" charset="0"/>
              </a:rPr>
              <a:t>‘ÖĞRETMEN BABA’</a:t>
            </a:r>
            <a:endParaRPr lang="tr-TR" sz="4400" b="1" dirty="0" smtClean="0">
              <a:latin typeface="Arial Rounded MT Bold" panose="020F0704030504030204" pitchFamily="34" charset="0"/>
            </a:endParaRPr>
          </a:p>
          <a:p>
            <a:pPr marL="0" indent="0">
              <a:buFont typeface="Arial" panose="020B0604020202020204" pitchFamily="34" charset="0"/>
              <a:buNone/>
            </a:pPr>
            <a:endParaRPr lang="tr-TR" sz="4400" b="1" dirty="0" smtClean="0">
              <a:latin typeface="Arial Rounded MT Bold" panose="020F0704030504030204" pitchFamily="34" charset="0"/>
            </a:endParaRPr>
          </a:p>
          <a:p>
            <a:pPr marL="0" indent="0">
              <a:buFont typeface="Arial" panose="020B0604020202020204" pitchFamily="34" charset="0"/>
              <a:buNone/>
            </a:pPr>
            <a:r>
              <a:rPr lang="tr-TR" sz="4400" b="1" dirty="0" smtClean="0">
                <a:latin typeface="Arial Rounded MT Bold" panose="020F0704030504030204" pitchFamily="34" charset="0"/>
              </a:rPr>
              <a:t>AİLE İÇİ İLETİŞİM</a:t>
            </a:r>
            <a:endParaRPr lang="tr-TR" sz="4400" b="1" dirty="0">
              <a:latin typeface="Arial Rounded MT Bold" panose="020F0704030504030204" pitchFamily="34" charset="0"/>
            </a:endParaRPr>
          </a:p>
        </p:txBody>
      </p:sp>
      <p:pic>
        <p:nvPicPr>
          <p:cNvPr id="5" name="Google Shape;1130;p87"/>
          <p:cNvPicPr preferRelativeResize="0"/>
          <p:nvPr/>
        </p:nvPicPr>
        <p:blipFill rotWithShape="1">
          <a:blip r:embed="rId1"/>
          <a:srcRect/>
          <a:stretch>
            <a:fillRect/>
          </a:stretch>
        </p:blipFill>
        <p:spPr>
          <a:xfrm>
            <a:off x="7451467" y="677563"/>
            <a:ext cx="3941463" cy="4858264"/>
          </a:xfrm>
          <a:prstGeom prst="rect">
            <a:avLst/>
          </a:prstGeom>
          <a:noFill/>
          <a:ln>
            <a:noFill/>
          </a:ln>
        </p:spPr>
      </p:pic>
      <p:sp>
        <p:nvSpPr>
          <p:cNvPr id="2" name="Metin kutusu 1"/>
          <p:cNvSpPr txBox="1"/>
          <p:nvPr/>
        </p:nvSpPr>
        <p:spPr>
          <a:xfrm>
            <a:off x="333633" y="2804984"/>
            <a:ext cx="6734432" cy="3970318"/>
          </a:xfrm>
          <a:prstGeom prst="rect">
            <a:avLst/>
          </a:prstGeom>
          <a:noFill/>
        </p:spPr>
        <p:txBody>
          <a:bodyPr wrap="square" rtlCol="0">
            <a:spAutoFit/>
          </a:bodyPr>
          <a:lstStyle/>
          <a:p>
            <a:r>
              <a:rPr lang="tr-TR" dirty="0" smtClean="0"/>
              <a:t>Eğitim ve öğretim şekil değiştirdi ancak devam eden bir süreç var. Eğitim ve öğretimin evlerde devam etmesi « </a:t>
            </a:r>
            <a:r>
              <a:rPr lang="tr-TR" dirty="0"/>
              <a:t>Ö</a:t>
            </a:r>
            <a:r>
              <a:rPr lang="tr-TR" dirty="0" smtClean="0"/>
              <a:t>ğretmen Anne» ve «Öğretmen Baba» kavramlarını çıkardı karşımıza ancak evin içinde bu disiplini sağlamakta zorlanan veliler var. Ev-iş ve ev-okul kavramları çok karıştı.</a:t>
            </a:r>
            <a:endParaRPr lang="tr-TR" dirty="0" smtClean="0"/>
          </a:p>
          <a:p>
            <a:r>
              <a:rPr lang="tr-TR" dirty="0" smtClean="0"/>
              <a:t>Bu durum evdeki sorumlulukların paylaşılmasını zorunlu kılıyor. Yani evde anne çocukla birlikte ders çalışıyorsa baba oyun oynama zamanında çocukla birlikte olmalı. Veliler birbirlerini suçlayıcı ifadeler kullanmaktan vazgeçerek iyi oldukları alanları birbirlerine hatırlatmalı ve destek olmalı.</a:t>
            </a:r>
            <a:endParaRPr lang="tr-TR" dirty="0" smtClean="0"/>
          </a:p>
          <a:p>
            <a:r>
              <a:rPr lang="tr-TR" dirty="0" smtClean="0"/>
              <a:t>Her ebeveyn çocukla ilgilenmek kadar kendi sosyalleşmesini sağlamak,  işiyle ilgilenmek ve kişisel ihtiyaç ve bakımını yapabilmek için gerekli zamanı kendisi için  ayırmalıdır.</a:t>
            </a:r>
            <a:endParaRPr lang="tr-TR" dirty="0" smtClean="0"/>
          </a:p>
          <a:p>
            <a:r>
              <a:rPr lang="tr-TR" dirty="0" smtClean="0"/>
              <a:t> </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p:nvPr/>
        </p:nvSpPr>
        <p:spPr>
          <a:xfrm>
            <a:off x="425808" y="934937"/>
            <a:ext cx="6459327" cy="2026882"/>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4400" b="1" dirty="0">
                <a:latin typeface="Arial Rounded MT Bold" panose="020F0704030504030204" pitchFamily="34" charset="0"/>
              </a:rPr>
              <a:t>7</a:t>
            </a:r>
            <a:r>
              <a:rPr lang="tr-TR" sz="4400" b="1" dirty="0" smtClean="0">
                <a:latin typeface="Arial Rounded MT Bold" panose="020F0704030504030204" pitchFamily="34" charset="0"/>
              </a:rPr>
              <a:t>- </a:t>
            </a:r>
            <a:r>
              <a:rPr lang="tr-TR" sz="4000" b="1" dirty="0" smtClean="0">
                <a:latin typeface="Arial Rounded MT Bold" panose="020F0704030504030204" pitchFamily="34" charset="0"/>
              </a:rPr>
              <a:t>UZAKTAN EĞİTİM</a:t>
            </a:r>
            <a:endParaRPr lang="tr-TR" sz="4000" b="1" dirty="0" smtClean="0">
              <a:latin typeface="Arial Rounded MT Bold" panose="020F0704030504030204" pitchFamily="34" charset="0"/>
            </a:endParaRPr>
          </a:p>
          <a:p>
            <a:pPr marL="0" indent="0">
              <a:buFont typeface="Arial" panose="020B0604020202020204" pitchFamily="34" charset="0"/>
              <a:buNone/>
            </a:pPr>
            <a:endParaRPr lang="tr-TR" sz="4000" b="1" dirty="0" smtClean="0">
              <a:latin typeface="Arial Rounded MT Bold" panose="020F0704030504030204" pitchFamily="34" charset="0"/>
            </a:endParaRPr>
          </a:p>
          <a:p>
            <a:pPr marL="0" indent="0">
              <a:buFont typeface="Arial" panose="020B0604020202020204" pitchFamily="34" charset="0"/>
              <a:buNone/>
            </a:pPr>
            <a:r>
              <a:rPr lang="tr-TR" sz="4400" b="1" dirty="0" smtClean="0">
                <a:latin typeface="Arial Rounded MT Bold" panose="020F0704030504030204" pitchFamily="34" charset="0"/>
              </a:rPr>
              <a:t>OKUL VE ÖĞRETMENLE İLETİŞİM</a:t>
            </a:r>
            <a:endParaRPr lang="tr-TR" sz="4400" b="1" dirty="0">
              <a:latin typeface="Arial Rounded MT Bold" panose="020F0704030504030204" pitchFamily="34" charset="0"/>
            </a:endParaRPr>
          </a:p>
        </p:txBody>
      </p:sp>
      <p:pic>
        <p:nvPicPr>
          <p:cNvPr id="5" name="Google Shape;1130;p87"/>
          <p:cNvPicPr preferRelativeResize="0"/>
          <p:nvPr/>
        </p:nvPicPr>
        <p:blipFill rotWithShape="1">
          <a:blip r:embed="rId1"/>
          <a:srcRect/>
          <a:stretch>
            <a:fillRect/>
          </a:stretch>
        </p:blipFill>
        <p:spPr>
          <a:xfrm>
            <a:off x="7399127" y="934937"/>
            <a:ext cx="3758851" cy="4675031"/>
          </a:xfrm>
          <a:prstGeom prst="rect">
            <a:avLst/>
          </a:prstGeom>
          <a:noFill/>
          <a:ln>
            <a:noFill/>
          </a:ln>
        </p:spPr>
      </p:pic>
      <p:sp>
        <p:nvSpPr>
          <p:cNvPr id="2" name="Metin kutusu 1"/>
          <p:cNvSpPr txBox="1"/>
          <p:nvPr/>
        </p:nvSpPr>
        <p:spPr>
          <a:xfrm>
            <a:off x="425808" y="3024645"/>
            <a:ext cx="6347116" cy="2585323"/>
          </a:xfrm>
          <a:prstGeom prst="rect">
            <a:avLst/>
          </a:prstGeom>
          <a:noFill/>
        </p:spPr>
        <p:txBody>
          <a:bodyPr wrap="square" rtlCol="0">
            <a:spAutoFit/>
          </a:bodyPr>
          <a:lstStyle/>
          <a:p>
            <a:r>
              <a:rPr lang="tr-TR" dirty="0"/>
              <a:t>Takipçi olmak demek öğretmen rolüne girmek değildir. Bizlerin velilerimizden isteği ve beklentisi öğrencilerimizin online derslere katılımını sağlamaları ve ödevlerin öğretmenlerle paylaşımında destek olmalarıdır. </a:t>
            </a:r>
            <a:endParaRPr lang="tr-TR" dirty="0"/>
          </a:p>
          <a:p>
            <a:r>
              <a:rPr lang="tr-TR" dirty="0"/>
              <a:t>Bunun dışında öğrencide eksik görülen noktalar mutlaka ilgili branş öğretmeni veya sınıf öğretmeni ile paylaşılmalıdır. </a:t>
            </a:r>
            <a:r>
              <a:rPr lang="tr-TR" dirty="0" smtClean="0"/>
              <a:t>Çünkü öğretmen onları seven ve onlar için otorite görülen kişidir. Bu sebeple veli- okul </a:t>
            </a:r>
            <a:r>
              <a:rPr lang="tr-TR" dirty="0"/>
              <a:t>ya da veli- öğretmen iletişimi sıkı tutulmalıdır</a:t>
            </a:r>
            <a:r>
              <a:rPr lang="tr-TR" dirty="0" smtClean="0"/>
              <a:t>.</a:t>
            </a:r>
            <a:endParaRPr lang="tr-TR" dirty="0" smtClean="0"/>
          </a:p>
          <a:p>
            <a:r>
              <a:rPr lang="tr-TR" dirty="0" smtClean="0"/>
              <a:t>Bu iletişim öğretmene rahatsızlık vermek değil destek olmaktır. </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oogle Shape;1130;p87"/>
          <p:cNvPicPr preferRelativeResize="0"/>
          <p:nvPr/>
        </p:nvPicPr>
        <p:blipFill rotWithShape="1">
          <a:blip r:embed="rId1"/>
          <a:srcRect/>
          <a:stretch>
            <a:fillRect/>
          </a:stretch>
        </p:blipFill>
        <p:spPr>
          <a:xfrm>
            <a:off x="7658100" y="934937"/>
            <a:ext cx="3499878" cy="4675031"/>
          </a:xfrm>
          <a:prstGeom prst="rect">
            <a:avLst/>
          </a:prstGeom>
          <a:noFill/>
          <a:ln>
            <a:noFill/>
          </a:ln>
        </p:spPr>
      </p:pic>
      <p:sp>
        <p:nvSpPr>
          <p:cNvPr id="6" name="Unvan 1"/>
          <p:cNvSpPr txBox="1"/>
          <p:nvPr/>
        </p:nvSpPr>
        <p:spPr>
          <a:xfrm>
            <a:off x="952843" y="934937"/>
            <a:ext cx="5537200" cy="2127420"/>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4400" b="1" dirty="0" smtClean="0">
                <a:latin typeface="Arial Rounded MT Bold" panose="020F0704030504030204" pitchFamily="34" charset="0"/>
              </a:rPr>
              <a:t>7- </a:t>
            </a:r>
            <a:r>
              <a:rPr lang="tr-TR" sz="4000" b="1" dirty="0" smtClean="0">
                <a:latin typeface="Arial Rounded MT Bold" panose="020F0704030504030204" pitchFamily="34" charset="0"/>
              </a:rPr>
              <a:t>UZAKTAN EĞİTİM</a:t>
            </a:r>
            <a:endParaRPr lang="tr-TR" sz="4000" b="1" dirty="0" smtClean="0">
              <a:latin typeface="Arial Rounded MT Bold" panose="020F0704030504030204" pitchFamily="34" charset="0"/>
            </a:endParaRPr>
          </a:p>
          <a:p>
            <a:pPr marL="0" indent="0">
              <a:buFont typeface="Arial" panose="020B0604020202020204" pitchFamily="34" charset="0"/>
              <a:buNone/>
            </a:pPr>
            <a:r>
              <a:rPr lang="tr-TR" sz="4400" b="1" dirty="0" smtClean="0">
                <a:latin typeface="Arial Rounded MT Bold" panose="020F0704030504030204" pitchFamily="34" charset="0"/>
              </a:rPr>
              <a:t>ONLINE DERSLERİN GÜN İÇİNDEKİ AĞIRLIĞI</a:t>
            </a:r>
            <a:endParaRPr lang="tr-TR" sz="4400" b="1" dirty="0">
              <a:latin typeface="Arial Rounded MT Bold" panose="020F0704030504030204" pitchFamily="34" charset="0"/>
            </a:endParaRPr>
          </a:p>
        </p:txBody>
      </p:sp>
      <p:sp>
        <p:nvSpPr>
          <p:cNvPr id="2" name="Metin kutusu 1"/>
          <p:cNvSpPr txBox="1"/>
          <p:nvPr/>
        </p:nvSpPr>
        <p:spPr>
          <a:xfrm>
            <a:off x="952157" y="3272452"/>
            <a:ext cx="5931243" cy="2031325"/>
          </a:xfrm>
          <a:prstGeom prst="rect">
            <a:avLst/>
          </a:prstGeom>
          <a:noFill/>
        </p:spPr>
        <p:txBody>
          <a:bodyPr wrap="square" rtlCol="0">
            <a:spAutoFit/>
          </a:bodyPr>
          <a:lstStyle/>
          <a:p>
            <a:r>
              <a:rPr lang="tr-TR" dirty="0" smtClean="0"/>
              <a:t>Biz okul olarak öğrencilerimizin ekran karşısında kalma sürelerini düşünerek bir program oluşturduk. Yani tam gün devam eden süreçte 4 ders eğitim varsa en fazla 3 ders saati kadar da ödev veriliyor.</a:t>
            </a:r>
            <a:endParaRPr lang="tr-TR" dirty="0" smtClean="0"/>
          </a:p>
          <a:p>
            <a:r>
              <a:rPr lang="tr-TR" dirty="0" smtClean="0"/>
              <a:t>Ancak bu süreçte velilerin öğrencilerin çok fazla yanında ve takipte olmaları velileri normalde olduğunda fazla etkileyebiliyor.</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1130;p87"/>
          <p:cNvPicPr preferRelativeResize="0"/>
          <p:nvPr/>
        </p:nvPicPr>
        <p:blipFill rotWithShape="1">
          <a:blip r:embed="rId1"/>
          <a:srcRect/>
          <a:stretch>
            <a:fillRect/>
          </a:stretch>
        </p:blipFill>
        <p:spPr>
          <a:xfrm>
            <a:off x="7658100" y="934937"/>
            <a:ext cx="3499878" cy="4675031"/>
          </a:xfrm>
          <a:prstGeom prst="rect">
            <a:avLst/>
          </a:prstGeom>
          <a:noFill/>
          <a:ln>
            <a:noFill/>
          </a:ln>
        </p:spPr>
      </p:pic>
      <p:sp>
        <p:nvSpPr>
          <p:cNvPr id="5" name="Unvan 1"/>
          <p:cNvSpPr txBox="1"/>
          <p:nvPr/>
        </p:nvSpPr>
        <p:spPr>
          <a:xfrm>
            <a:off x="643236" y="418071"/>
            <a:ext cx="6292273" cy="2300415"/>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4400" b="1" dirty="0" smtClean="0">
                <a:latin typeface="Arial Rounded MT Bold" panose="020F0704030504030204" pitchFamily="34" charset="0"/>
              </a:rPr>
              <a:t>7- </a:t>
            </a:r>
            <a:r>
              <a:rPr lang="tr-TR" sz="4000" b="1" dirty="0" smtClean="0">
                <a:latin typeface="Arial Rounded MT Bold" panose="020F0704030504030204" pitchFamily="34" charset="0"/>
              </a:rPr>
              <a:t>UZAKTAN EĞİTİM</a:t>
            </a:r>
            <a:endParaRPr lang="tr-TR" sz="4000" b="1" dirty="0" smtClean="0">
              <a:latin typeface="Arial Rounded MT Bold" panose="020F0704030504030204" pitchFamily="34" charset="0"/>
            </a:endParaRPr>
          </a:p>
          <a:p>
            <a:pPr marL="0" indent="0">
              <a:buFont typeface="Arial" panose="020B0604020202020204" pitchFamily="34" charset="0"/>
              <a:buNone/>
            </a:pPr>
            <a:endParaRPr lang="tr-TR" sz="4000" b="1" dirty="0" smtClean="0">
              <a:latin typeface="Arial Rounded MT Bold" panose="020F0704030504030204" pitchFamily="34" charset="0"/>
            </a:endParaRPr>
          </a:p>
          <a:p>
            <a:pPr marL="0" indent="0">
              <a:buFont typeface="Arial" panose="020B0604020202020204" pitchFamily="34" charset="0"/>
              <a:buNone/>
            </a:pPr>
            <a:r>
              <a:rPr lang="tr-TR" sz="4400" b="1" dirty="0" smtClean="0">
                <a:latin typeface="Arial Rounded MT Bold" panose="020F0704030504030204" pitchFamily="34" charset="0"/>
              </a:rPr>
              <a:t>ONLINE DERSLERE KATILIM </a:t>
            </a:r>
            <a:endParaRPr lang="tr-TR" sz="4400" b="1" dirty="0" smtClean="0">
              <a:latin typeface="Arial Rounded MT Bold" panose="020F0704030504030204" pitchFamily="34" charset="0"/>
            </a:endParaRPr>
          </a:p>
          <a:p>
            <a:pPr marL="0" indent="0">
              <a:buFont typeface="Arial" panose="020B0604020202020204" pitchFamily="34" charset="0"/>
              <a:buNone/>
            </a:pPr>
            <a:endParaRPr lang="tr-TR" sz="4400" b="1" dirty="0">
              <a:latin typeface="Arial Rounded MT Bold" panose="020F0704030504030204" pitchFamily="34" charset="0"/>
            </a:endParaRPr>
          </a:p>
        </p:txBody>
      </p:sp>
      <p:sp>
        <p:nvSpPr>
          <p:cNvPr id="2" name="Metin kutusu 1"/>
          <p:cNvSpPr txBox="1"/>
          <p:nvPr/>
        </p:nvSpPr>
        <p:spPr>
          <a:xfrm>
            <a:off x="790832" y="2965622"/>
            <a:ext cx="6363730" cy="1200329"/>
          </a:xfrm>
          <a:prstGeom prst="rect">
            <a:avLst/>
          </a:prstGeom>
          <a:noFill/>
        </p:spPr>
        <p:txBody>
          <a:bodyPr wrap="square" rtlCol="0">
            <a:spAutoFit/>
          </a:bodyPr>
          <a:lstStyle/>
          <a:p>
            <a:r>
              <a:rPr lang="tr-TR" dirty="0" smtClean="0"/>
              <a:t>Online derslere katılımda velilerimizin öğrencinin derse katılıp katılmadığından haberdar olmasını ve derslere katılımın sağlanamadığı durumların sınıf öğretmeni yada rehber öğretmene haber verilmesini istiyoruz.</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6134100" cy="1723166"/>
          </a:xfrm>
        </p:spPr>
        <p:txBody>
          <a:bodyPr>
            <a:normAutofit fontScale="90000"/>
          </a:bodyPr>
          <a:lstStyle/>
          <a:p>
            <a:r>
              <a:rPr lang="tr-TR" b="1" dirty="0" smtClean="0">
                <a:latin typeface="Arial Rounded MT Bold" panose="020F0704030504030204" pitchFamily="34" charset="0"/>
              </a:rPr>
              <a:t>1- KORONAYI ÇOCUKLARA NASIL ANLATACAĞIZ?</a:t>
            </a:r>
            <a:endParaRPr lang="tr-TR" b="1" dirty="0">
              <a:latin typeface="Arial Rounded MT Bold" panose="020F0704030504030204" pitchFamily="34" charset="0"/>
            </a:endParaRPr>
          </a:p>
        </p:txBody>
      </p:sp>
      <p:pic>
        <p:nvPicPr>
          <p:cNvPr id="4" name="Google Shape;1130;p87"/>
          <p:cNvPicPr preferRelativeResize="0">
            <a:picLocks noGrp="1"/>
          </p:cNvPicPr>
          <p:nvPr>
            <p:ph sz="quarter" idx="1"/>
          </p:nvPr>
        </p:nvPicPr>
        <p:blipFill rotWithShape="1">
          <a:blip r:embed="rId1"/>
          <a:srcRect/>
          <a:stretch>
            <a:fillRect/>
          </a:stretch>
        </p:blipFill>
        <p:spPr>
          <a:xfrm>
            <a:off x="7633906" y="1515704"/>
            <a:ext cx="3758851" cy="4675031"/>
          </a:xfrm>
          <a:prstGeom prst="rect">
            <a:avLst/>
          </a:prstGeom>
          <a:noFill/>
          <a:ln>
            <a:noFill/>
          </a:ln>
        </p:spPr>
      </p:pic>
      <p:sp>
        <p:nvSpPr>
          <p:cNvPr id="3" name="Metin kutusu 2"/>
          <p:cNvSpPr txBox="1"/>
          <p:nvPr/>
        </p:nvSpPr>
        <p:spPr>
          <a:xfrm>
            <a:off x="838200" y="2360141"/>
            <a:ext cx="6134100" cy="3693319"/>
          </a:xfrm>
          <a:prstGeom prst="rect">
            <a:avLst/>
          </a:prstGeom>
          <a:noFill/>
        </p:spPr>
        <p:txBody>
          <a:bodyPr wrap="square" rtlCol="0">
            <a:spAutoFit/>
          </a:bodyPr>
          <a:lstStyle/>
          <a:p>
            <a:r>
              <a:rPr lang="tr-TR" dirty="0" smtClean="0"/>
              <a:t>	2 aya yakın bir süredir korona ile birlikte yaşıyoruz ve bu süreçte çocuklarımız sosyal medyadan, arkadaşlarından pek çok bilgi aldılar. Biz öncelikle çocuklarımızın ne bildiğini; bildiklerinin doğru ya da yanlışlığını öğrenmeliyiz. Bizim onlarla paylaşacağımız tüm bilgilerin doğruluğundan emin olmalıyız.</a:t>
            </a:r>
            <a:endParaRPr lang="tr-TR" dirty="0" smtClean="0"/>
          </a:p>
          <a:p>
            <a:r>
              <a:rPr lang="tr-TR" dirty="0"/>
              <a:t>	K</a:t>
            </a:r>
            <a:r>
              <a:rPr lang="tr-TR" dirty="0" smtClean="0"/>
              <a:t>üçük yaş gruplarında görünmeyen bir şeyi anlatmak çok zordur. Bu süreçte oyunlaştırma ve somutlaştırma çok önemlidir.  Ancak ‘görünmeyen her şey tehlikelidir’ duygusu yaratmamaya dikkat etmek gerekir.</a:t>
            </a:r>
            <a:endParaRPr lang="tr-TR" dirty="0" smtClean="0"/>
          </a:p>
          <a:p>
            <a:r>
              <a:rPr lang="tr-TR" dirty="0" smtClean="0"/>
              <a:t>	Bilgilendirme daha çok bilimsel makaleler okunarak ve birlikte tartışılarak yapılmalıdır. </a:t>
            </a:r>
            <a:endParaRPr lang="tr-TR" dirty="0" smtClean="0"/>
          </a:p>
          <a:p>
            <a:r>
              <a:rPr lang="tr-TR" dirty="0" smtClean="0"/>
              <a:t>Haberleri izleme süresi sınırlı tutulmalı. Güvenilir kaynaklar tercih edilmelidir.</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p:nvPr/>
        </p:nvSpPr>
        <p:spPr>
          <a:xfrm>
            <a:off x="779162" y="934937"/>
            <a:ext cx="5537200" cy="1929712"/>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4400" b="1" dirty="0">
                <a:latin typeface="Arial Rounded MT Bold" panose="020F0704030504030204" pitchFamily="34" charset="0"/>
              </a:rPr>
              <a:t>7</a:t>
            </a:r>
            <a:r>
              <a:rPr lang="tr-TR" sz="4400" b="1" dirty="0" smtClean="0">
                <a:latin typeface="Arial Rounded MT Bold" panose="020F0704030504030204" pitchFamily="34" charset="0"/>
              </a:rPr>
              <a:t>- </a:t>
            </a:r>
            <a:r>
              <a:rPr lang="tr-TR" sz="4000" b="1" dirty="0" smtClean="0">
                <a:latin typeface="Arial Rounded MT Bold" panose="020F0704030504030204" pitchFamily="34" charset="0"/>
              </a:rPr>
              <a:t>UZAKTAN EĞİTİM</a:t>
            </a:r>
            <a:endParaRPr lang="tr-TR" sz="4000" b="1" dirty="0" smtClean="0">
              <a:latin typeface="Arial Rounded MT Bold" panose="020F0704030504030204" pitchFamily="34" charset="0"/>
            </a:endParaRPr>
          </a:p>
          <a:p>
            <a:pPr marL="0" indent="0">
              <a:buFont typeface="Arial" panose="020B0604020202020204" pitchFamily="34" charset="0"/>
              <a:buNone/>
            </a:pPr>
            <a:endParaRPr lang="tr-TR" sz="4000" b="1" dirty="0" smtClean="0">
              <a:latin typeface="Arial Rounded MT Bold" panose="020F0704030504030204" pitchFamily="34" charset="0"/>
            </a:endParaRPr>
          </a:p>
          <a:p>
            <a:pPr marL="0" indent="0">
              <a:buFont typeface="Arial" panose="020B0604020202020204" pitchFamily="34" charset="0"/>
              <a:buNone/>
            </a:pPr>
            <a:r>
              <a:rPr lang="tr-TR" sz="4400" b="1" dirty="0" smtClean="0">
                <a:latin typeface="Arial Rounded MT Bold" panose="020F0704030504030204" pitchFamily="34" charset="0"/>
              </a:rPr>
              <a:t>ÖDEV TAKİP SİSTEMİ</a:t>
            </a:r>
            <a:endParaRPr lang="tr-TR" sz="4400" b="1" dirty="0">
              <a:latin typeface="Arial Rounded MT Bold" panose="020F0704030504030204" pitchFamily="34" charset="0"/>
            </a:endParaRPr>
          </a:p>
        </p:txBody>
      </p:sp>
      <p:pic>
        <p:nvPicPr>
          <p:cNvPr id="5" name="Google Shape;1130;p87"/>
          <p:cNvPicPr preferRelativeResize="0"/>
          <p:nvPr/>
        </p:nvPicPr>
        <p:blipFill rotWithShape="1">
          <a:blip r:embed="rId1"/>
          <a:srcRect/>
          <a:stretch>
            <a:fillRect/>
          </a:stretch>
        </p:blipFill>
        <p:spPr>
          <a:xfrm>
            <a:off x="7399127" y="934937"/>
            <a:ext cx="3758851" cy="4675031"/>
          </a:xfrm>
          <a:prstGeom prst="rect">
            <a:avLst/>
          </a:prstGeom>
          <a:noFill/>
          <a:ln>
            <a:noFill/>
          </a:ln>
        </p:spPr>
      </p:pic>
      <p:sp>
        <p:nvSpPr>
          <p:cNvPr id="2" name="Metin kutusu 1"/>
          <p:cNvSpPr txBox="1"/>
          <p:nvPr/>
        </p:nvSpPr>
        <p:spPr>
          <a:xfrm>
            <a:off x="779162" y="3272452"/>
            <a:ext cx="6239476" cy="1477328"/>
          </a:xfrm>
          <a:prstGeom prst="rect">
            <a:avLst/>
          </a:prstGeom>
          <a:noFill/>
        </p:spPr>
        <p:txBody>
          <a:bodyPr wrap="square" rtlCol="0">
            <a:spAutoFit/>
          </a:bodyPr>
          <a:lstStyle/>
          <a:p>
            <a:r>
              <a:rPr lang="tr-TR" dirty="0" smtClean="0"/>
              <a:t>Ödev takibimiz Google form </a:t>
            </a:r>
            <a:r>
              <a:rPr lang="tr-TR" dirty="0" err="1" smtClean="0"/>
              <a:t>morpa</a:t>
            </a:r>
            <a:r>
              <a:rPr lang="tr-TR" dirty="0" smtClean="0"/>
              <a:t> ve  </a:t>
            </a:r>
            <a:r>
              <a:rPr lang="tr-TR" dirty="0" err="1" smtClean="0"/>
              <a:t>eba</a:t>
            </a:r>
            <a:r>
              <a:rPr lang="tr-TR" dirty="0" smtClean="0"/>
              <a:t> üzerinden yapılmaktadır. </a:t>
            </a:r>
            <a:endParaRPr lang="tr-TR" dirty="0" smtClean="0"/>
          </a:p>
          <a:p>
            <a:r>
              <a:rPr lang="tr-TR" dirty="0" smtClean="0"/>
              <a:t>Ayrıca velilerimize her hafta tüm derslerin bir arada olduğu işlenen konularla ilgili hangi kaynaklardan ödevlendirme yapıldığını gösteren bir çizelge düzenli olarak gönderilmektedir.</a:t>
            </a:r>
            <a:r>
              <a:rPr lang="tr-TR" dirty="0"/>
              <a:t>  </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1130;p87"/>
          <p:cNvPicPr preferRelativeResize="0"/>
          <p:nvPr/>
        </p:nvPicPr>
        <p:blipFill rotWithShape="1">
          <a:blip r:embed="rId1"/>
          <a:srcRect/>
          <a:stretch>
            <a:fillRect/>
          </a:stretch>
        </p:blipFill>
        <p:spPr>
          <a:xfrm>
            <a:off x="7658100" y="934937"/>
            <a:ext cx="3499878" cy="4675031"/>
          </a:xfrm>
          <a:prstGeom prst="rect">
            <a:avLst/>
          </a:prstGeom>
          <a:noFill/>
          <a:ln>
            <a:noFill/>
          </a:ln>
        </p:spPr>
      </p:pic>
      <p:sp>
        <p:nvSpPr>
          <p:cNvPr id="5" name="Unvan 1"/>
          <p:cNvSpPr txBox="1"/>
          <p:nvPr/>
        </p:nvSpPr>
        <p:spPr>
          <a:xfrm>
            <a:off x="678061" y="1332630"/>
            <a:ext cx="6375400" cy="1939822"/>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4400" b="1" dirty="0" smtClean="0">
                <a:latin typeface="Arial Rounded MT Bold" panose="020F0704030504030204" pitchFamily="34" charset="0"/>
              </a:rPr>
              <a:t>7- </a:t>
            </a:r>
            <a:r>
              <a:rPr lang="tr-TR" sz="4000" b="1" dirty="0" smtClean="0">
                <a:latin typeface="Arial Rounded MT Bold" panose="020F0704030504030204" pitchFamily="34" charset="0"/>
              </a:rPr>
              <a:t>UZAKTAN EĞİTİM</a:t>
            </a:r>
            <a:endParaRPr lang="tr-TR" sz="4000" b="1" dirty="0" smtClean="0">
              <a:latin typeface="Arial Rounded MT Bold" panose="020F0704030504030204" pitchFamily="34" charset="0"/>
            </a:endParaRPr>
          </a:p>
          <a:p>
            <a:pPr marL="0" indent="0">
              <a:buFont typeface="Arial" panose="020B0604020202020204" pitchFamily="34" charset="0"/>
              <a:buNone/>
            </a:pPr>
            <a:endParaRPr lang="tr-TR" sz="4000" b="1" dirty="0" smtClean="0">
              <a:latin typeface="Arial Rounded MT Bold" panose="020F0704030504030204" pitchFamily="34" charset="0"/>
            </a:endParaRPr>
          </a:p>
          <a:p>
            <a:pPr marL="0" indent="0">
              <a:buFont typeface="Arial" panose="020B0604020202020204" pitchFamily="34" charset="0"/>
              <a:buNone/>
            </a:pPr>
            <a:r>
              <a:rPr lang="tr-TR" sz="4400" b="1" dirty="0" smtClean="0">
                <a:latin typeface="Arial Rounded MT Bold" panose="020F0704030504030204" pitchFamily="34" charset="0"/>
              </a:rPr>
              <a:t>ONLINE DENEME SINAVLARI –TEST VAKTİ</a:t>
            </a:r>
            <a:endParaRPr lang="tr-TR" sz="4400" b="1" dirty="0">
              <a:latin typeface="Arial Rounded MT Bold" panose="020F0704030504030204" pitchFamily="34" charset="0"/>
            </a:endParaRPr>
          </a:p>
        </p:txBody>
      </p:sp>
      <p:sp>
        <p:nvSpPr>
          <p:cNvPr id="2" name="Metin kutusu 1"/>
          <p:cNvSpPr txBox="1"/>
          <p:nvPr/>
        </p:nvSpPr>
        <p:spPr>
          <a:xfrm>
            <a:off x="406213" y="3941805"/>
            <a:ext cx="6375400" cy="1477328"/>
          </a:xfrm>
          <a:prstGeom prst="rect">
            <a:avLst/>
          </a:prstGeom>
          <a:noFill/>
        </p:spPr>
        <p:txBody>
          <a:bodyPr wrap="square" rtlCol="0">
            <a:spAutoFit/>
          </a:bodyPr>
          <a:lstStyle/>
          <a:p>
            <a:r>
              <a:rPr lang="tr-TR" dirty="0" smtClean="0"/>
              <a:t>Öğrencilerimiz sene başında paylaşılan sınav takvimine uygun olarak online deneme sınavlarına katılmaktadır. Okul web sayfasından okul ölçme ve sınav sonuçları bölümüne tıklayarak test vakti kullanıcı adı ve şifresiyle sınava ulaşabilir yine aynı sayfadan öğrencimizin sınav sonuçları ve sorularına ulaşmaları mümkündür.</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1130;p87"/>
          <p:cNvPicPr preferRelativeResize="0"/>
          <p:nvPr/>
        </p:nvPicPr>
        <p:blipFill rotWithShape="1">
          <a:blip r:embed="rId1"/>
          <a:srcRect/>
          <a:stretch>
            <a:fillRect/>
          </a:stretch>
        </p:blipFill>
        <p:spPr>
          <a:xfrm>
            <a:off x="7805940" y="216282"/>
            <a:ext cx="3499878" cy="4675031"/>
          </a:xfrm>
          <a:prstGeom prst="rect">
            <a:avLst/>
          </a:prstGeom>
          <a:noFill/>
          <a:ln>
            <a:noFill/>
          </a:ln>
        </p:spPr>
      </p:pic>
      <p:sp>
        <p:nvSpPr>
          <p:cNvPr id="5" name="Unvan 1"/>
          <p:cNvSpPr txBox="1"/>
          <p:nvPr/>
        </p:nvSpPr>
        <p:spPr>
          <a:xfrm>
            <a:off x="652552" y="799985"/>
            <a:ext cx="6459327" cy="17538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5400" b="1" dirty="0" smtClean="0">
                <a:latin typeface="Arial Rounded MT Bold" panose="020F0704030504030204" pitchFamily="34" charset="0"/>
              </a:rPr>
              <a:t>12- </a:t>
            </a:r>
            <a:r>
              <a:rPr lang="tr-TR" sz="4800" b="1" dirty="0" smtClean="0">
                <a:latin typeface="Arial Rounded MT Bold" panose="020F0704030504030204" pitchFamily="34" charset="0"/>
              </a:rPr>
              <a:t>OKULLAR NE ZAMAN AÇILACAK?</a:t>
            </a:r>
            <a:endParaRPr lang="tr-TR" sz="4800" b="1" dirty="0">
              <a:latin typeface="Arial Rounded MT Bold" panose="020F0704030504030204" pitchFamily="34" charset="0"/>
            </a:endParaRPr>
          </a:p>
        </p:txBody>
      </p:sp>
      <p:sp>
        <p:nvSpPr>
          <p:cNvPr id="2" name="Metin kutusu 1"/>
          <p:cNvSpPr txBox="1"/>
          <p:nvPr/>
        </p:nvSpPr>
        <p:spPr>
          <a:xfrm>
            <a:off x="753762" y="2990335"/>
            <a:ext cx="6462584" cy="1200329"/>
          </a:xfrm>
          <a:prstGeom prst="rect">
            <a:avLst/>
          </a:prstGeom>
          <a:noFill/>
        </p:spPr>
        <p:txBody>
          <a:bodyPr wrap="square" rtlCol="0">
            <a:spAutoFit/>
          </a:bodyPr>
          <a:lstStyle/>
          <a:p>
            <a:r>
              <a:rPr lang="tr-TR" dirty="0" smtClean="0"/>
              <a:t>Bu konuda MEB </a:t>
            </a:r>
            <a:r>
              <a:rPr lang="tr-TR" dirty="0" err="1" smtClean="0"/>
              <a:t>nın</a:t>
            </a:r>
            <a:r>
              <a:rPr lang="tr-TR" dirty="0" smtClean="0"/>
              <a:t> yaptığı açıklamalar okul idaremiz tarafından takip ediliyor ve gerekli bilgiler velilerimiz ile </a:t>
            </a:r>
            <a:r>
              <a:rPr lang="tr-TR" dirty="0" smtClean="0"/>
              <a:t>paylaşılıyor</a:t>
            </a:r>
            <a:r>
              <a:rPr lang="tr-TR" dirty="0" smtClean="0"/>
              <a:t>. Verilen 1 Haziran tarihi şu an için sadece sınava girecek olan 8 ve 12. sınıf öğrencileri için ve sınırlı olarak uygulanacaktır.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p:nvPr/>
        </p:nvSpPr>
        <p:spPr>
          <a:xfrm>
            <a:off x="889000" y="971293"/>
            <a:ext cx="6134100" cy="1833691"/>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b="1" dirty="0">
                <a:latin typeface="Arial Rounded MT Bold" panose="020F0704030504030204" pitchFamily="34" charset="0"/>
              </a:rPr>
              <a:t>2</a:t>
            </a:r>
            <a:r>
              <a:rPr lang="tr-TR" b="1" dirty="0" smtClean="0">
                <a:latin typeface="Arial Rounded MT Bold" panose="020F0704030504030204" pitchFamily="34" charset="0"/>
              </a:rPr>
              <a:t>- BİR ÇOCUK RİSK VE KORUNMADAN NE ANLAR?</a:t>
            </a:r>
            <a:endParaRPr lang="tr-TR" b="1" dirty="0">
              <a:latin typeface="Arial Rounded MT Bold" panose="020F0704030504030204" pitchFamily="34" charset="0"/>
            </a:endParaRPr>
          </a:p>
        </p:txBody>
      </p:sp>
      <p:pic>
        <p:nvPicPr>
          <p:cNvPr id="5" name="Google Shape;1130;p87"/>
          <p:cNvPicPr preferRelativeResize="0"/>
          <p:nvPr/>
        </p:nvPicPr>
        <p:blipFill rotWithShape="1">
          <a:blip r:embed="rId1"/>
          <a:srcRect/>
          <a:stretch>
            <a:fillRect/>
          </a:stretch>
        </p:blipFill>
        <p:spPr>
          <a:xfrm>
            <a:off x="7399127" y="934937"/>
            <a:ext cx="3758851" cy="4675031"/>
          </a:xfrm>
          <a:prstGeom prst="rect">
            <a:avLst/>
          </a:prstGeom>
          <a:noFill/>
          <a:ln>
            <a:noFill/>
          </a:ln>
        </p:spPr>
      </p:pic>
      <p:sp>
        <p:nvSpPr>
          <p:cNvPr id="2" name="Metin kutusu 1"/>
          <p:cNvSpPr txBox="1"/>
          <p:nvPr/>
        </p:nvSpPr>
        <p:spPr>
          <a:xfrm>
            <a:off x="1075038" y="2965622"/>
            <a:ext cx="5350476" cy="2862322"/>
          </a:xfrm>
          <a:prstGeom prst="rect">
            <a:avLst/>
          </a:prstGeom>
          <a:noFill/>
        </p:spPr>
        <p:txBody>
          <a:bodyPr wrap="square" rtlCol="0">
            <a:spAutoFit/>
          </a:bodyPr>
          <a:lstStyle/>
          <a:p>
            <a:r>
              <a:rPr lang="tr-TR" dirty="0" smtClean="0"/>
              <a:t>Bu kavramlar çocuklarımızın gelişim dönemlerine göre farklı anlamlar taşıyabilir. Örneğin küçük çocuklarda kaygıya sebep olabilir ya da ergenlerde bana bir şey olmaz tavrıyla karşılaşabiliriz. Tıpkı bizim okulda çocuklara «İhmal ve İstismar» konusunda anlattığımız gibi.</a:t>
            </a:r>
            <a:endParaRPr lang="tr-TR" dirty="0" smtClean="0"/>
          </a:p>
          <a:p>
            <a:r>
              <a:rPr lang="tr-TR" dirty="0" smtClean="0"/>
              <a:t>Burada hedef her iki kesimi ortak bir noktada buluşturmak olacaktır.</a:t>
            </a:r>
            <a:endParaRPr lang="tr-TR" dirty="0" smtClean="0"/>
          </a:p>
          <a:p>
            <a:r>
              <a:rPr lang="tr-TR" dirty="0" smtClean="0"/>
              <a:t>Risk mutlaka anlatılmalı ancak; biz gerekli önlemleri alırsak korunabiliriz ve güvende oluruz.</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idx="1"/>
          </p:nvPr>
        </p:nvSpPr>
        <p:spPr>
          <a:xfrm>
            <a:off x="902730" y="504570"/>
            <a:ext cx="5537200" cy="1410727"/>
          </a:xfrm>
        </p:spPr>
        <p:txBody>
          <a:bodyPr>
            <a:normAutofit fontScale="85000" lnSpcReduction="20000"/>
          </a:bodyPr>
          <a:lstStyle/>
          <a:p>
            <a:pPr marL="0" indent="0">
              <a:buNone/>
            </a:pPr>
            <a:r>
              <a:rPr lang="tr-TR" sz="4400" b="1" dirty="0" smtClean="0">
                <a:latin typeface="Arial Rounded MT Bold" panose="020F0704030504030204" pitchFamily="34" charset="0"/>
              </a:rPr>
              <a:t>3- KARANTİNA VE İZOLASYON SÜRECİ NASIL ANLATILMALI?</a:t>
            </a:r>
            <a:endParaRPr lang="tr-TR" sz="4400" b="1" dirty="0">
              <a:latin typeface="Arial Rounded MT Bold" panose="020F0704030504030204" pitchFamily="34" charset="0"/>
            </a:endParaRPr>
          </a:p>
        </p:txBody>
      </p:sp>
      <p:pic>
        <p:nvPicPr>
          <p:cNvPr id="5" name="Google Shape;1130;p87"/>
          <p:cNvPicPr preferRelativeResize="0"/>
          <p:nvPr/>
        </p:nvPicPr>
        <p:blipFill rotWithShape="1">
          <a:blip r:embed="rId1"/>
          <a:srcRect/>
          <a:stretch>
            <a:fillRect/>
          </a:stretch>
        </p:blipFill>
        <p:spPr>
          <a:xfrm>
            <a:off x="7399127" y="934937"/>
            <a:ext cx="4080300" cy="5292868"/>
          </a:xfrm>
          <a:prstGeom prst="rect">
            <a:avLst/>
          </a:prstGeom>
          <a:noFill/>
          <a:ln>
            <a:noFill/>
          </a:ln>
        </p:spPr>
      </p:pic>
      <p:sp>
        <p:nvSpPr>
          <p:cNvPr id="2" name="Metin kutusu 1"/>
          <p:cNvSpPr txBox="1"/>
          <p:nvPr/>
        </p:nvSpPr>
        <p:spPr>
          <a:xfrm>
            <a:off x="495643" y="1915297"/>
            <a:ext cx="6351373" cy="4801314"/>
          </a:xfrm>
          <a:prstGeom prst="rect">
            <a:avLst/>
          </a:prstGeom>
          <a:noFill/>
        </p:spPr>
        <p:txBody>
          <a:bodyPr wrap="square" rtlCol="0">
            <a:spAutoFit/>
          </a:bodyPr>
          <a:lstStyle/>
          <a:p>
            <a:r>
              <a:rPr lang="tr-TR" dirty="0" smtClean="0"/>
              <a:t>	Evde kalma süresi uzadıkça çocuklarımız dışarı çıkma, arkadaşlarıyla buluşma gibi sosyalleşme olanaklar sıfıra düşmüştür. Bu durum özellikle küçük yaştaki çocuklarımız için çok zorlayıcı olabilir. Bu süreci yine küçük yaştaki çocuklarımıza oyunlaştırma yaparak anlatmak kafalarındaki karmaşayı biraz daha çözebilir. Örneğin aile bireyleri birlikte el ele tutuşarak bir halka oluşturup halkanın dışına basılmaması gereken alanlar koyabilir. Burada halkanın içi ev yada güvenli bölge dışı ise evin dışında kalan bölge olarak tanımlanabilir.</a:t>
            </a:r>
            <a:endParaRPr lang="tr-TR" dirty="0" smtClean="0"/>
          </a:p>
          <a:p>
            <a:r>
              <a:rPr lang="tr-TR" dirty="0"/>
              <a:t>	 Ergenlere ise bu süreci tüm dünyada uygulanan bir kural ve yasal bir zorunluluk olarak anlatabiliriz. Tıpkı trafik kurallarına uymaktaki zorunluluklarımız </a:t>
            </a:r>
            <a:r>
              <a:rPr lang="tr-TR" dirty="0" smtClean="0"/>
              <a:t>gibi. Sürenin uzaması aslında anne ve babalarından pek de hoşlanmayan ve tüm günü evde birlikte geçirmek zorunda kalan gençler de aksilik, her şeye yapılan itirazlar ve ısrarlı istekler ortaya çıkarabilir. Her iki gruba da sağlığımıza kavuşana kadar bu durumun devam edeceği ve sonra ve her şeyin normale döneceği vurgusu mutlaka yapılmalıdır.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p:nvPr/>
        </p:nvSpPr>
        <p:spPr>
          <a:xfrm>
            <a:off x="839573" y="551164"/>
            <a:ext cx="6134100" cy="20190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b="1" dirty="0" smtClean="0">
                <a:latin typeface="Arial Rounded MT Bold" panose="020F0704030504030204" pitchFamily="34" charset="0"/>
              </a:rPr>
              <a:t>5- BELİRSİZLİK VE YETERSİZLİK DUYGUSU</a:t>
            </a:r>
            <a:endParaRPr lang="tr-TR" b="1" dirty="0">
              <a:latin typeface="Arial Rounded MT Bold" panose="020F0704030504030204" pitchFamily="34" charset="0"/>
            </a:endParaRPr>
          </a:p>
        </p:txBody>
      </p:sp>
      <p:pic>
        <p:nvPicPr>
          <p:cNvPr id="5" name="Google Shape;1130;p87"/>
          <p:cNvPicPr preferRelativeResize="0"/>
          <p:nvPr/>
        </p:nvPicPr>
        <p:blipFill rotWithShape="1">
          <a:blip r:embed="rId1"/>
          <a:srcRect/>
          <a:stretch>
            <a:fillRect/>
          </a:stretch>
        </p:blipFill>
        <p:spPr>
          <a:xfrm>
            <a:off x="7399127" y="934937"/>
            <a:ext cx="3758851" cy="5292868"/>
          </a:xfrm>
          <a:prstGeom prst="rect">
            <a:avLst/>
          </a:prstGeom>
          <a:noFill/>
          <a:ln>
            <a:noFill/>
          </a:ln>
        </p:spPr>
      </p:pic>
      <p:sp>
        <p:nvSpPr>
          <p:cNvPr id="2" name="Metin kutusu 1"/>
          <p:cNvSpPr txBox="1"/>
          <p:nvPr/>
        </p:nvSpPr>
        <p:spPr>
          <a:xfrm>
            <a:off x="839573" y="2434281"/>
            <a:ext cx="6352059" cy="4524315"/>
          </a:xfrm>
          <a:prstGeom prst="rect">
            <a:avLst/>
          </a:prstGeom>
          <a:noFill/>
        </p:spPr>
        <p:txBody>
          <a:bodyPr wrap="square" rtlCol="0">
            <a:spAutoFit/>
          </a:bodyPr>
          <a:lstStyle/>
          <a:p>
            <a:r>
              <a:rPr lang="tr-TR" dirty="0" smtClean="0"/>
              <a:t>Belirsizlik ve yetersizlik duygusu biz yetişkinlerde olduğu gibi çocuklarımızda da bazı korku ve kaygıları ortaya çıkarabilir. </a:t>
            </a:r>
            <a:endParaRPr lang="tr-TR" dirty="0" smtClean="0"/>
          </a:p>
          <a:p>
            <a:r>
              <a:rPr lang="tr-TR" dirty="0" smtClean="0"/>
              <a:t>Okulların ne zaman açılacağı, arkadaşlarını bir görüp göremeyecekleri, parkta ya da bahçede çıkıp oyun oynayabilecek miyim? gibi sorulara verilecek cevap bulamamaları onlara kendilerini çaresiz ve yetersiz hissettirebilir.</a:t>
            </a:r>
            <a:endParaRPr lang="tr-TR" dirty="0" smtClean="0"/>
          </a:p>
          <a:p>
            <a:r>
              <a:rPr lang="tr-TR" dirty="0" smtClean="0"/>
              <a:t>Bu kadar bilinmezin olduğu bu süreçte günlük rutinlerimizi korumak oldukça önemli. Uyku ve kalkma saatlerimiz, yemek saati, ders çalışma ve oyun saatleri mutlaka daha önceden belirlenmiş ve aynı saatlere sabitlenmiş olmalı. </a:t>
            </a:r>
            <a:endParaRPr lang="tr-TR" dirty="0" smtClean="0"/>
          </a:p>
          <a:p>
            <a:r>
              <a:rPr lang="tr-TR" dirty="0" smtClean="0"/>
              <a:t>Bir başka önemli konuda çocuklarımız hiçbir şeyden eksik kalmasın telaşıyla onları o siteden bu konu anlatılıyor, diğerinde şu soru çözülüyor diyerek fazla ve gereksiz bilgiyle doldurmak. Okulumuzun uyguladığı online ders programı ve öğretmenlerimizin önerdiği çalışmalar gayet yeterli.</a:t>
            </a:r>
            <a:endParaRPr lang="tr-TR" dirty="0" smtClean="0"/>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p:nvPr/>
        </p:nvSpPr>
        <p:spPr>
          <a:xfrm>
            <a:off x="562427" y="391239"/>
            <a:ext cx="6459327" cy="1993615"/>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1200"/>
              </a:spcBef>
              <a:buNone/>
            </a:pPr>
            <a:r>
              <a:rPr lang="tr-TR" sz="4400" b="1" dirty="0">
                <a:latin typeface="Arial Rounded MT Bold" panose="020F0704030504030204" pitchFamily="34" charset="0"/>
              </a:rPr>
              <a:t>4</a:t>
            </a:r>
            <a:r>
              <a:rPr lang="tr-TR" sz="4400" b="1" dirty="0" smtClean="0">
                <a:latin typeface="Arial Rounded MT Bold" panose="020F0704030504030204" pitchFamily="34" charset="0"/>
              </a:rPr>
              <a:t>- UZAYAN KARANTİNA VE İZOLASYON SÜRECİNDE ÇOCUKLARDA GÖRÜLEBİLECEK KAYGI VE ANKSİYETE BOZUKLUKLARI  NELERDİR VE NASIL ANLAŞILIR?</a:t>
            </a:r>
            <a:endParaRPr lang="tr-TR" sz="4400" b="1" dirty="0">
              <a:latin typeface="Arial Rounded MT Bold" panose="020F0704030504030204" pitchFamily="34" charset="0"/>
            </a:endParaRPr>
          </a:p>
        </p:txBody>
      </p:sp>
      <p:pic>
        <p:nvPicPr>
          <p:cNvPr id="5" name="Google Shape;1130;p87"/>
          <p:cNvPicPr preferRelativeResize="0"/>
          <p:nvPr/>
        </p:nvPicPr>
        <p:blipFill rotWithShape="1">
          <a:blip r:embed="rId1"/>
          <a:srcRect/>
          <a:stretch>
            <a:fillRect/>
          </a:stretch>
        </p:blipFill>
        <p:spPr>
          <a:xfrm>
            <a:off x="7658100" y="934937"/>
            <a:ext cx="3499878" cy="4675031"/>
          </a:xfrm>
          <a:prstGeom prst="rect">
            <a:avLst/>
          </a:prstGeom>
          <a:noFill/>
          <a:ln>
            <a:noFill/>
          </a:ln>
        </p:spPr>
      </p:pic>
      <p:sp>
        <p:nvSpPr>
          <p:cNvPr id="2" name="Metin kutusu 1"/>
          <p:cNvSpPr txBox="1"/>
          <p:nvPr/>
        </p:nvSpPr>
        <p:spPr>
          <a:xfrm>
            <a:off x="852630" y="2619632"/>
            <a:ext cx="6487297" cy="3693319"/>
          </a:xfrm>
          <a:prstGeom prst="rect">
            <a:avLst/>
          </a:prstGeom>
          <a:noFill/>
        </p:spPr>
        <p:txBody>
          <a:bodyPr wrap="square" rtlCol="0">
            <a:spAutoFit/>
          </a:bodyPr>
          <a:lstStyle/>
          <a:p>
            <a:r>
              <a:rPr lang="tr-TR" dirty="0" smtClean="0"/>
              <a:t>Bu dönemde çeşitli kaygı ve korkuları yaşamak normal bir durumdur. bu tür kaygıları yaşamanın normal ve gerekli olduğu yetişkinler tarafından bilinmeli ve telaşla karşılanmamalı. Unutulmamalı ki kaygı bulaşıcı bir duygudur ve çocuklar sizlerdeki kaygıyı  mutlaka hisseder. Burada inkar etmek yerine onlarla bu kaygıları paylaşmak daha doğru olacaktır. Böylece onlara duygularını açma fırsatını da vermiş oluruz. </a:t>
            </a:r>
            <a:r>
              <a:rPr lang="tr-TR" dirty="0"/>
              <a:t>Aşırı ve abartılı olmayan kaygılar kendi sağlığımızı korumak için bizi motive edecektir.</a:t>
            </a:r>
            <a:endParaRPr lang="tr-TR" dirty="0"/>
          </a:p>
          <a:p>
            <a:r>
              <a:rPr lang="tr-TR" dirty="0" smtClean="0"/>
              <a:t>Çocuklarımızda görülebilecek uykusuzluk, iştahsızlık ya da aşırı yeme, asabiyet, yaptığı işten zevk almama, başkalarını suçlama gibi durumlara hazırlıklı olmamız </a:t>
            </a:r>
            <a:r>
              <a:rPr lang="tr-TR" dirty="0"/>
              <a:t>g</a:t>
            </a:r>
            <a:r>
              <a:rPr lang="tr-TR" dirty="0" smtClean="0"/>
              <a:t>erekir.</a:t>
            </a:r>
            <a:endParaRPr lang="tr-TR" dirty="0" smtClean="0"/>
          </a:p>
          <a:p>
            <a:r>
              <a:rPr lang="tr-TR" dirty="0" smtClean="0"/>
              <a:t>Tabi bu duygular çocuklarda bazı korkuları tetikleyebilir. Örneğin ölüm korkusu, virüse yakalanma korkusu gibi.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p:nvPr/>
        </p:nvSpPr>
        <p:spPr>
          <a:xfrm>
            <a:off x="890372" y="467498"/>
            <a:ext cx="6459327" cy="1991498"/>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4400" b="1" dirty="0">
                <a:latin typeface="Arial Rounded MT Bold" panose="020F0704030504030204" pitchFamily="34" charset="0"/>
              </a:rPr>
              <a:t>6</a:t>
            </a:r>
            <a:r>
              <a:rPr lang="tr-TR" sz="4400" b="1" dirty="0" smtClean="0">
                <a:latin typeface="Arial Rounded MT Bold" panose="020F0704030504030204" pitchFamily="34" charset="0"/>
              </a:rPr>
              <a:t>- 1.ANKSİYETE VE KAYGI BOZUKLUĞU OLAN ÇOCUKLARA NASIL DAVRANMALIYIZ?</a:t>
            </a:r>
            <a:endParaRPr lang="tr-TR" sz="4400" b="1" dirty="0">
              <a:latin typeface="Arial Rounded MT Bold" panose="020F0704030504030204" pitchFamily="34" charset="0"/>
            </a:endParaRPr>
          </a:p>
        </p:txBody>
      </p:sp>
      <p:pic>
        <p:nvPicPr>
          <p:cNvPr id="5" name="Google Shape;1130;p87"/>
          <p:cNvPicPr preferRelativeResize="0"/>
          <p:nvPr/>
        </p:nvPicPr>
        <p:blipFill rotWithShape="1">
          <a:blip r:embed="rId1"/>
          <a:srcRect/>
          <a:stretch>
            <a:fillRect/>
          </a:stretch>
        </p:blipFill>
        <p:spPr>
          <a:xfrm>
            <a:off x="7658100" y="934937"/>
            <a:ext cx="3499878" cy="4675031"/>
          </a:xfrm>
          <a:prstGeom prst="rect">
            <a:avLst/>
          </a:prstGeom>
          <a:noFill/>
          <a:ln>
            <a:noFill/>
          </a:ln>
        </p:spPr>
      </p:pic>
      <p:sp>
        <p:nvSpPr>
          <p:cNvPr id="2" name="Metin kutusu 1"/>
          <p:cNvSpPr txBox="1"/>
          <p:nvPr/>
        </p:nvSpPr>
        <p:spPr>
          <a:xfrm>
            <a:off x="890372" y="2928551"/>
            <a:ext cx="6350687" cy="2677656"/>
          </a:xfrm>
          <a:prstGeom prst="rect">
            <a:avLst/>
          </a:prstGeom>
          <a:noFill/>
        </p:spPr>
        <p:txBody>
          <a:bodyPr wrap="square" rtlCol="0">
            <a:spAutoFit/>
          </a:bodyPr>
          <a:lstStyle/>
          <a:p>
            <a:r>
              <a:rPr lang="tr-TR" sz="2400" dirty="0"/>
              <a:t>Ç</a:t>
            </a:r>
            <a:r>
              <a:rPr lang="tr-TR" sz="2400" dirty="0" smtClean="0"/>
              <a:t>ocukların </a:t>
            </a:r>
            <a:r>
              <a:rPr lang="tr-TR" sz="2400" dirty="0"/>
              <a:t>bu zor </a:t>
            </a:r>
            <a:r>
              <a:rPr lang="tr-TR" sz="2400" dirty="0" smtClean="0"/>
              <a:t>dönemi </a:t>
            </a:r>
            <a:r>
              <a:rPr lang="tr-TR" sz="2400" dirty="0"/>
              <a:t>en az psikolojik </a:t>
            </a:r>
            <a:r>
              <a:rPr lang="tr-TR" sz="2400" dirty="0" smtClean="0"/>
              <a:t>sıkıntıyla </a:t>
            </a:r>
            <a:r>
              <a:rPr lang="tr-TR" sz="2400" dirty="0"/>
              <a:t>geçirmesi anne babanın ruh sağlıyla yakından ilişkilidir. Evde panik halinde ne yaptığını bilmez şeklide hareket eden anne babaların çocuklarına da kaygı bulaştırması kaçınılmazdır. </a:t>
            </a:r>
            <a:r>
              <a:rPr lang="tr-TR" sz="2400" dirty="0" smtClean="0"/>
              <a:t>Ebeveynler özellikle çocuklarla birlikteyken kendi kaygı durumlarını kontrol etmelidirler.</a:t>
            </a:r>
            <a:endParaRPr lang="tr-T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p:nvPr/>
        </p:nvSpPr>
        <p:spPr>
          <a:xfrm>
            <a:off x="493485" y="1001485"/>
            <a:ext cx="6990443" cy="55154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3200" b="1" dirty="0" smtClean="0">
                <a:latin typeface="Arial Rounded MT Bold" panose="020F0704030504030204" pitchFamily="34" charset="0"/>
              </a:rPr>
              <a:t>DİNLE VE ANLA</a:t>
            </a:r>
            <a:endParaRPr lang="tr-TR" sz="3200" b="1" dirty="0" smtClean="0">
              <a:latin typeface="Arial Rounded MT Bold" panose="020F0704030504030204" pitchFamily="34" charset="0"/>
            </a:endParaRPr>
          </a:p>
          <a:p>
            <a:r>
              <a:rPr lang="tr-TR" sz="3200" b="1" dirty="0" smtClean="0">
                <a:latin typeface="Arial Rounded MT Bold" panose="020F0704030504030204" pitchFamily="34" charset="0"/>
              </a:rPr>
              <a:t>RUTİNİ KORU</a:t>
            </a:r>
            <a:endParaRPr lang="tr-TR" sz="3200" b="1" dirty="0" smtClean="0">
              <a:latin typeface="Arial Rounded MT Bold" panose="020F0704030504030204" pitchFamily="34" charset="0"/>
            </a:endParaRPr>
          </a:p>
          <a:p>
            <a:r>
              <a:rPr lang="tr-TR" sz="3200" b="1" dirty="0" smtClean="0">
                <a:latin typeface="Arial Rounded MT Bold" panose="020F0704030504030204" pitchFamily="34" charset="0"/>
              </a:rPr>
              <a:t>TAHAMMÜL ET</a:t>
            </a:r>
            <a:endParaRPr lang="tr-TR" sz="3200" b="1" dirty="0" smtClean="0">
              <a:latin typeface="Arial Rounded MT Bold" panose="020F0704030504030204" pitchFamily="34" charset="0"/>
            </a:endParaRPr>
          </a:p>
          <a:p>
            <a:r>
              <a:rPr lang="tr-TR" sz="3200" b="1" dirty="0" smtClean="0">
                <a:latin typeface="Arial Rounded MT Bold" panose="020F0704030504030204" pitchFamily="34" charset="0"/>
              </a:rPr>
              <a:t>MODEL OL</a:t>
            </a:r>
            <a:endParaRPr lang="tr-TR" sz="3200" b="1" dirty="0" smtClean="0">
              <a:latin typeface="Arial Rounded MT Bold" panose="020F0704030504030204" pitchFamily="34" charset="0"/>
            </a:endParaRPr>
          </a:p>
          <a:p>
            <a:r>
              <a:rPr lang="tr-TR" sz="3200" b="1" dirty="0" smtClean="0">
                <a:latin typeface="Arial Rounded MT Bold" panose="020F0704030504030204" pitchFamily="34" charset="0"/>
              </a:rPr>
              <a:t>KAS GEVŞEME VE NEFES EGZERZİSLERİ</a:t>
            </a:r>
            <a:endParaRPr lang="tr-TR" sz="3200" b="1" dirty="0" smtClean="0">
              <a:latin typeface="Arial Rounded MT Bold" panose="020F0704030504030204" pitchFamily="34" charset="0"/>
            </a:endParaRPr>
          </a:p>
          <a:p>
            <a:r>
              <a:rPr lang="tr-TR" sz="3200" b="1" dirty="0" smtClean="0">
                <a:latin typeface="Arial Rounded MT Bold" panose="020F0704030504030204" pitchFamily="34" charset="0"/>
              </a:rPr>
              <a:t>RESİM YAP</a:t>
            </a:r>
            <a:endParaRPr lang="tr-TR" sz="3200" b="1" dirty="0" smtClean="0">
              <a:latin typeface="Arial Rounded MT Bold" panose="020F0704030504030204" pitchFamily="34" charset="0"/>
            </a:endParaRPr>
          </a:p>
          <a:p>
            <a:r>
              <a:rPr lang="tr-TR" sz="3200" b="1" dirty="0" smtClean="0">
                <a:latin typeface="Arial Rounded MT Bold" panose="020F0704030504030204" pitchFamily="34" charset="0"/>
              </a:rPr>
              <a:t>KOMİK ŞEYLER YAP BOLCA GÜL</a:t>
            </a:r>
            <a:endParaRPr lang="tr-TR" sz="3200" b="1" dirty="0" smtClean="0">
              <a:latin typeface="Arial Rounded MT Bold" panose="020F0704030504030204" pitchFamily="34" charset="0"/>
            </a:endParaRPr>
          </a:p>
          <a:p>
            <a:r>
              <a:rPr lang="tr-TR" sz="3200" b="1" dirty="0" smtClean="0">
                <a:latin typeface="Arial Rounded MT Bold" panose="020F0704030504030204" pitchFamily="34" charset="0"/>
              </a:rPr>
              <a:t>HAYAL KUR</a:t>
            </a:r>
            <a:endParaRPr lang="tr-TR" sz="3200" b="1" dirty="0" smtClean="0">
              <a:latin typeface="Arial Rounded MT Bold" panose="020F0704030504030204" pitchFamily="34" charset="0"/>
            </a:endParaRPr>
          </a:p>
          <a:p>
            <a:endParaRPr lang="tr-TR" sz="3200" b="1" dirty="0">
              <a:latin typeface="Arial Rounded MT Bold" panose="020F0704030504030204" pitchFamily="34" charset="0"/>
            </a:endParaRPr>
          </a:p>
        </p:txBody>
      </p:sp>
      <p:pic>
        <p:nvPicPr>
          <p:cNvPr id="5" name="Google Shape;1130;p87"/>
          <p:cNvPicPr preferRelativeResize="0"/>
          <p:nvPr/>
        </p:nvPicPr>
        <p:blipFill rotWithShape="1">
          <a:blip r:embed="rId1"/>
          <a:srcRect/>
          <a:stretch>
            <a:fillRect/>
          </a:stretch>
        </p:blipFill>
        <p:spPr>
          <a:xfrm>
            <a:off x="8006443" y="818822"/>
            <a:ext cx="3499878" cy="4675031"/>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33854" y="584133"/>
            <a:ext cx="6985000" cy="2060213"/>
          </a:xfrm>
        </p:spPr>
        <p:txBody>
          <a:bodyPr>
            <a:normAutofit lnSpcReduction="10000"/>
          </a:bodyPr>
          <a:lstStyle/>
          <a:p>
            <a:pPr marL="0" indent="0">
              <a:buNone/>
            </a:pPr>
            <a:r>
              <a:rPr lang="tr-TR" sz="4000" b="1" dirty="0" smtClean="0">
                <a:latin typeface="Arial Rounded MT Bold" panose="020F0704030504030204" pitchFamily="34" charset="0"/>
              </a:rPr>
              <a:t>6- 2.OBSESİF </a:t>
            </a:r>
            <a:r>
              <a:rPr lang="tr-TR" sz="4000" b="1" dirty="0">
                <a:latin typeface="Arial Rounded MT Bold" panose="020F0704030504030204" pitchFamily="34" charset="0"/>
              </a:rPr>
              <a:t>KOMPULSİF BOZUKLUKLARI OLAN </a:t>
            </a:r>
            <a:r>
              <a:rPr lang="tr-TR" sz="4000" b="1" dirty="0" smtClean="0">
                <a:latin typeface="Arial Rounded MT Bold" panose="020F0704030504030204" pitchFamily="34" charset="0"/>
              </a:rPr>
              <a:t>ÇOCUKLARA NASIL DAVRANMALIYIZ?</a:t>
            </a:r>
            <a:endParaRPr lang="tr-TR" sz="4000" b="1" dirty="0" smtClean="0">
              <a:latin typeface="Arial Rounded MT Bold" panose="020F0704030504030204" pitchFamily="34" charset="0"/>
            </a:endParaRPr>
          </a:p>
          <a:p>
            <a:endParaRPr lang="tr-TR" sz="4000" b="1" dirty="0">
              <a:latin typeface="Arial Rounded MT Bold" panose="020F0704030504030204" pitchFamily="34" charset="0"/>
            </a:endParaRPr>
          </a:p>
          <a:p>
            <a:endParaRPr lang="tr-TR" dirty="0"/>
          </a:p>
        </p:txBody>
      </p:sp>
      <p:pic>
        <p:nvPicPr>
          <p:cNvPr id="4" name="Google Shape;1130;p87"/>
          <p:cNvPicPr preferRelativeResize="0"/>
          <p:nvPr/>
        </p:nvPicPr>
        <p:blipFill rotWithShape="1">
          <a:blip r:embed="rId1"/>
          <a:srcRect/>
          <a:stretch>
            <a:fillRect/>
          </a:stretch>
        </p:blipFill>
        <p:spPr>
          <a:xfrm>
            <a:off x="8006443" y="818822"/>
            <a:ext cx="3499878" cy="4675031"/>
          </a:xfrm>
          <a:prstGeom prst="rect">
            <a:avLst/>
          </a:prstGeom>
          <a:noFill/>
          <a:ln>
            <a:noFill/>
          </a:ln>
        </p:spPr>
      </p:pic>
      <p:sp>
        <p:nvSpPr>
          <p:cNvPr id="5" name="Metin kutusu 4"/>
          <p:cNvSpPr txBox="1"/>
          <p:nvPr/>
        </p:nvSpPr>
        <p:spPr>
          <a:xfrm>
            <a:off x="864973" y="3015048"/>
            <a:ext cx="6104237" cy="2031325"/>
          </a:xfrm>
          <a:prstGeom prst="rect">
            <a:avLst/>
          </a:prstGeom>
          <a:noFill/>
        </p:spPr>
        <p:txBody>
          <a:bodyPr wrap="square" rtlCol="0">
            <a:spAutoFit/>
          </a:bodyPr>
          <a:lstStyle/>
          <a:p>
            <a:r>
              <a:rPr lang="tr-TR" dirty="0" smtClean="0"/>
              <a:t>Karantina sürecinden önce OKB olan çocuklarımızda süreç takip edilirken var olan takıntılı davranışların şiddetinde bir artış olup olmadığı dikkate alınmalıdır. Zaten en sık görülen bozuklar olan ölüm korkusu ve </a:t>
            </a:r>
            <a:r>
              <a:rPr lang="tr-TR" dirty="0" err="1" smtClean="0"/>
              <a:t>ve</a:t>
            </a:r>
            <a:r>
              <a:rPr lang="tr-TR" dirty="0" smtClean="0"/>
              <a:t> aşırı temizlik takıntısı bu durumda pekişebilir. Davranışın artarak devamlılık göstermesi yada yeni takıntıların eşlik etmesi durumunda mutlaka takip eden uzmanla iletişim kurulmalıdır..</a:t>
            </a:r>
            <a:endParaRPr lang="tr-TR" dirty="0"/>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11066</Words>
  <Application>WPS Presentation</Application>
  <PresentationFormat>Geniş ekran</PresentationFormat>
  <Paragraphs>139</Paragraphs>
  <Slides>22</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22</vt:i4>
      </vt:variant>
    </vt:vector>
  </HeadingPairs>
  <TitlesOfParts>
    <vt:vector size="32" baseType="lpstr">
      <vt:lpstr>Arial</vt:lpstr>
      <vt:lpstr>SimSun</vt:lpstr>
      <vt:lpstr>Wingdings</vt:lpstr>
      <vt:lpstr>Algerian</vt:lpstr>
      <vt:lpstr>Arial Rounded MT Bold</vt:lpstr>
      <vt:lpstr>Microsoft YaHei</vt:lpstr>
      <vt:lpstr>Arial Unicode MS</vt:lpstr>
      <vt:lpstr>Calibri Light</vt:lpstr>
      <vt:lpstr>Calibri</vt:lpstr>
      <vt:lpstr>Office Teması</vt:lpstr>
      <vt:lpstr>KARANTİNA SÜRECİNDE VELİLERDEN GELEBİLECEK SORULAR</vt:lpstr>
      <vt:lpstr>1- KORONAYI ÇOCUKLARA NASIL ANLATACAĞIZ?</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KARANTİNA SÜRECİNDE VELİLERDEN GELEBİLECEK SORULAR</dc:title>
  <dc:creator>REYHAN</dc:creator>
  <cp:lastModifiedBy>Win7</cp:lastModifiedBy>
  <cp:revision>49</cp:revision>
  <dcterms:created xsi:type="dcterms:W3CDTF">2020-05-05T19:40:00Z</dcterms:created>
  <dcterms:modified xsi:type="dcterms:W3CDTF">2021-04-09T08:03:12Z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1033-11.2.0.10101</vt:lpwstr>
  </property>
</Properties>
</file>