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5"/>
  </p:notesMasterIdLst>
  <p:handoutMasterIdLst>
    <p:handoutMasterId r:id="rId16"/>
  </p:handoutMasterIdLst>
  <p:sldIdLst>
    <p:sldId id="273" r:id="rId3"/>
    <p:sldId id="274" r:id="rId4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</p:sldIdLst>
  <p:sldSz cx="12192000" cy="68580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Yazar" initials="Y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clrMru>
    <a:srgbClr val="339933"/>
    <a:srgbClr val="0000CC"/>
    <a:srgbClr val="CC0000"/>
    <a:srgbClr val="AE027D"/>
    <a:srgbClr val="A88608"/>
    <a:srgbClr val="218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0" autoAdjust="0"/>
    <p:restoredTop sz="88201" autoAdjust="0"/>
  </p:normalViewPr>
  <p:slideViewPr>
    <p:cSldViewPr snapToGrid="0">
      <p:cViewPr>
        <p:scale>
          <a:sx n="90" d="100"/>
          <a:sy n="90" d="100"/>
        </p:scale>
        <p:origin x="-126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40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1048681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tr-TR" smtClean="0"/>
            </a:fld>
            <a:endParaRPr lang="tr-TR" dirty="0"/>
          </a:p>
        </p:txBody>
      </p:sp>
      <p:sp>
        <p:nvSpPr>
          <p:cNvPr id="1048682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1048683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 lang="tr-TR" smtClean="0"/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1048675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tr-TR" smtClean="0"/>
            </a:fld>
            <a:endParaRPr lang="tr-TR" dirty="0"/>
          </a:p>
        </p:txBody>
      </p:sp>
      <p:sp>
        <p:nvSpPr>
          <p:cNvPr id="1048676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p>
            <a:endParaRPr lang="tr-TR" dirty="0"/>
          </a:p>
        </p:txBody>
      </p:sp>
      <p:sp>
        <p:nvSpPr>
          <p:cNvPr id="1048677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p>
            <a:pPr lvl="0"/>
            <a:r>
              <a:rPr lang="tr-TR" dirty="0"/>
              <a:t>Asıl metin stillerini düzenlemek için tıklatın</a:t>
            </a:r>
            <a:endParaRPr lang="tr-TR" dirty="0"/>
          </a:p>
          <a:p>
            <a:pPr lvl="1"/>
            <a:r>
              <a:rPr lang="tr-TR" dirty="0"/>
              <a:t>İkinci düzey</a:t>
            </a:r>
            <a:endParaRPr lang="tr-TR" dirty="0"/>
          </a:p>
          <a:p>
            <a:pPr lvl="2"/>
            <a:r>
              <a:rPr lang="tr-TR" dirty="0"/>
              <a:t>Üçüncü düzey</a:t>
            </a:r>
            <a:endParaRPr lang="tr-TR" dirty="0"/>
          </a:p>
          <a:p>
            <a:pPr lvl="3"/>
            <a:r>
              <a:rPr lang="tr-TR" dirty="0"/>
              <a:t>Dördüncü düzey</a:t>
            </a:r>
            <a:endParaRPr lang="tr-TR" dirty="0"/>
          </a:p>
          <a:p>
            <a:pPr lvl="4"/>
            <a:r>
              <a:rPr lang="tr-TR" dirty="0"/>
              <a:t>Beşinci düzey</a:t>
            </a:r>
            <a:endParaRPr lang="tr-TR" dirty="0"/>
          </a:p>
        </p:txBody>
      </p:sp>
      <p:sp>
        <p:nvSpPr>
          <p:cNvPr id="1048678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1048679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 lang="tr-TR" smtClean="0"/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7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598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C8DC57A8-AE18-4654-B6AF-04B3577165BE}" type="slidenum">
              <a:rPr lang="tr-TR" smtClean="0"/>
            </a:fld>
            <a:endParaRPr lang="tr-T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4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25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C8DC57A8-AE18-4654-B6AF-04B3577165BE}" type="slidenum">
              <a:rPr lang="tr-TR" smtClean="0"/>
            </a:fld>
            <a:endParaRPr lang="tr-T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9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30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C8DC57A8-AE18-4654-B6AF-04B3577165BE}" type="slidenum">
              <a:rPr lang="tr-TR" smtClean="0"/>
            </a:fld>
            <a:endParaRPr lang="tr-T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Başlık 1"/>
          <p:cNvSpPr>
            <a:spLocks noGrp="1"/>
          </p:cNvSpPr>
          <p:nvPr>
            <p:ph type="ctrTitle" hasCustomPrompt="1"/>
          </p:nvPr>
        </p:nvSpPr>
        <p:spPr>
          <a:xfrm>
            <a:off x="914400" y="2130432"/>
            <a:ext cx="10363200" cy="1470025"/>
          </a:xfrm>
        </p:spPr>
        <p:txBody>
          <a:bodyPr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582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104858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F7E110D-A433-481F-880F-19B3AE62ACF8}" type="datetimeFigureOut">
              <a:rPr lang="tr-TR" smtClean="0"/>
            </a:fld>
            <a:endParaRPr lang="tr-TR"/>
          </a:p>
        </p:txBody>
      </p:sp>
      <p:sp>
        <p:nvSpPr>
          <p:cNvPr id="104858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/>
          </a:p>
        </p:txBody>
      </p:sp>
      <p:sp>
        <p:nvSpPr>
          <p:cNvPr id="104858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4CBA6B-A98B-4B76-8587-6A7686771013}" type="slidenum">
              <a:rPr lang="tr-TR" smtClean="0"/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53" name="Dikey Metin Yer Tutucusu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65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5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5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Dikey Başlık 1"/>
          <p:cNvSpPr>
            <a:spLocks noGrp="1"/>
          </p:cNvSpPr>
          <p:nvPr>
            <p:ph type="title" orient="vert" hasCustomPrompt="1"/>
          </p:nvPr>
        </p:nvSpPr>
        <p:spPr>
          <a:xfrm>
            <a:off x="11785600" y="274645"/>
            <a:ext cx="3657600" cy="5851525"/>
          </a:xfrm>
        </p:spPr>
        <p:txBody>
          <a:bodyPr vert="eaVert"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42" name="Dikey Metin Yer Tutucusu 2"/>
          <p:cNvSpPr>
            <a:spLocks noGrp="1"/>
          </p:cNvSpPr>
          <p:nvPr>
            <p:ph type="body" orient="vert" idx="1" hasCustomPrompt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64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4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4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04" name="İçerik Yer Tutucusu 2"/>
          <p:cNvSpPr>
            <a:spLocks noGrp="1"/>
          </p:cNvSpPr>
          <p:nvPr>
            <p:ph idx="1" hasCustomPrompt="1"/>
          </p:nvPr>
        </p:nvSpPr>
        <p:spPr/>
        <p:txBody>
          <a:bodyPr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60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0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0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Başlık 1"/>
          <p:cNvSpPr>
            <a:spLocks noGrp="1"/>
          </p:cNvSpPr>
          <p:nvPr>
            <p:ph type="title" hasCustomPrompt="1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32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104863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F7E110D-A433-481F-880F-19B3AE62ACF8}" type="datetimeFigureOut">
              <a:rPr lang="tr-TR" smtClean="0"/>
            </a:fld>
            <a:endParaRPr lang="tr-TR"/>
          </a:p>
        </p:txBody>
      </p:sp>
      <p:sp>
        <p:nvSpPr>
          <p:cNvPr id="104863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/>
          </a:p>
        </p:txBody>
      </p:sp>
      <p:sp>
        <p:nvSpPr>
          <p:cNvPr id="104863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4CBA6B-A98B-4B76-8587-6A7686771013}" type="slidenum">
              <a:rPr lang="tr-TR" smtClean="0"/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588" name="İçerik Yer Tutucusu 2"/>
          <p:cNvSpPr>
            <a:spLocks noGrp="1"/>
          </p:cNvSpPr>
          <p:nvPr>
            <p:ph sz="half" idx="1" hasCustomPrompt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589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590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591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592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Başlık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</p:spPr>
        <p:txBody>
          <a:bodyPr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58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1048659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660" name="Metin Yer Tutucusu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1048661" name="İçerik Yer Tutucusu 5"/>
          <p:cNvSpPr>
            <a:spLocks noGrp="1"/>
          </p:cNvSpPr>
          <p:nvPr>
            <p:ph sz="quarter" idx="4" hasCustomPrompt="1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662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63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64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38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39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40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66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67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Başlık 1"/>
          <p:cNvSpPr>
            <a:spLocks noGrp="1"/>
          </p:cNvSpPr>
          <p:nvPr>
            <p:ph type="title" hasCustomPrompt="1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69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670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1048671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72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73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Başlık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47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1048648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1048649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50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51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577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578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579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1048580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.xml"/><Relationship Id="rId8" Type="http://schemas.openxmlformats.org/officeDocument/2006/relationships/image" Target="../media/image10.jpeg"/><Relationship Id="rId7" Type="http://schemas.openxmlformats.org/officeDocument/2006/relationships/image" Target="../media/image9.jpeg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Başlık 1"/>
          <p:cNvSpPr>
            <a:spLocks noGrp="1"/>
          </p:cNvSpPr>
          <p:nvPr>
            <p:ph type="ctrTitle"/>
          </p:nvPr>
        </p:nvSpPr>
        <p:spPr>
          <a:xfrm>
            <a:off x="935665" y="350875"/>
            <a:ext cx="11381930" cy="5320833"/>
          </a:xfrm>
        </p:spPr>
        <p:txBody>
          <a:bodyPr>
            <a:normAutofit/>
          </a:bodyPr>
          <a:p>
            <a:pPr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tr-TR" sz="6100" b="0" i="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GELECEĞİ PLANLAMA</a:t>
            </a:r>
            <a:br>
              <a:rPr lang="en-US" altLang="en-US" sz="6100" b="0" i="0" dirty="0" smtClean="0">
                <a:solidFill>
                  <a:srgbClr val="0000CC"/>
                </a:solidFill>
                <a:latin typeface="Arial Black" panose="020B0A04020102020204" pitchFamily="34" charset="0"/>
              </a:rPr>
            </a:br>
            <a:r>
              <a:rPr lang="en-US" altLang="en-US" sz="6100" b="0" i="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Bafra</a:t>
            </a:r>
            <a:r>
              <a:rPr lang="en-US" altLang="en-US" sz="6100" b="0" i="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6100" b="0" i="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İsmail Ahıskalı</a:t>
            </a:r>
            <a:r>
              <a:rPr lang="en-US" altLang="en-US" sz="6100" b="0" i="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6100" b="0" i="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Mesleki Eğitim</a:t>
            </a:r>
            <a:r>
              <a:rPr lang="en-US" altLang="en-US" sz="6100" b="0" i="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6100" b="0" i="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Merkezi</a:t>
            </a:r>
            <a:br>
              <a:rPr lang="en-US" altLang="en-US" sz="6100" b="0" i="0" dirty="0" smtClean="0">
                <a:solidFill>
                  <a:srgbClr val="0000CC"/>
                </a:solidFill>
                <a:latin typeface="Arial Black" panose="020B0A04020102020204" pitchFamily="34" charset="0"/>
              </a:rPr>
            </a:br>
            <a:r>
              <a:rPr lang="en-US" altLang="en-US" sz="6100" b="0" i="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Rehberlik Servisi</a:t>
            </a:r>
            <a:br>
              <a:rPr lang="en-US" altLang="en-US" sz="6100" b="0" i="0" dirty="0" smtClean="0">
                <a:solidFill>
                  <a:srgbClr val="0000CC"/>
                </a:solidFill>
                <a:latin typeface="Arial Black" panose="020B0A04020102020204" pitchFamily="34" charset="0"/>
              </a:rPr>
            </a:br>
            <a:endParaRPr lang="tr-TR" sz="6100" b="0" i="0" dirty="0">
              <a:solidFill>
                <a:srgbClr val="0000CC"/>
              </a:solidFill>
              <a:latin typeface="Arial Black" panose="020B0A04020102020204" pitchFamily="34" charset="0"/>
            </a:endParaRPr>
          </a:p>
        </p:txBody>
      </p:sp>
      <p:pic>
        <p:nvPicPr>
          <p:cNvPr id="2097152" name="Picture 2" descr="C:\Users\User\Desktop\indir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955851" y="4151897"/>
            <a:ext cx="6305108" cy="199372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Unvan 1"/>
          <p:cNvSpPr>
            <a:spLocks noGrp="1"/>
          </p:cNvSpPr>
          <p:nvPr>
            <p:ph type="title"/>
          </p:nvPr>
        </p:nvSpPr>
        <p:spPr>
          <a:xfrm>
            <a:off x="1403498" y="136414"/>
            <a:ext cx="8995144" cy="1143000"/>
          </a:xfrm>
        </p:spPr>
        <p:txBody>
          <a:bodyPr/>
          <a:p>
            <a:r>
              <a:rPr lang="tr-TR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Gelecek Hedeflerimiz…</a:t>
            </a:r>
            <a:endParaRPr lang="tr-TR" b="1" dirty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48621" name="İçerik Yer Tutucusu 2"/>
          <p:cNvSpPr>
            <a:spLocks noGrp="1"/>
          </p:cNvSpPr>
          <p:nvPr>
            <p:ph sz="half" idx="1"/>
          </p:nvPr>
        </p:nvSpPr>
        <p:spPr>
          <a:xfrm>
            <a:off x="407646" y="2415378"/>
            <a:ext cx="2750224" cy="1396969"/>
          </a:xfrm>
        </p:spPr>
        <p:txBody>
          <a:bodyPr>
            <a:normAutofit fontScale="85000" lnSpcReduction="20000"/>
          </a:bodyPr>
          <a:p>
            <a:pPr marL="0" indent="0" algn="ctr">
              <a:buNone/>
            </a:pPr>
            <a:r>
              <a:rPr lang="tr-TR" sz="4000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Uzun </a:t>
            </a:r>
            <a:r>
              <a:rPr lang="tr-TR" sz="40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Vadeli </a:t>
            </a:r>
            <a:r>
              <a:rPr lang="tr-TR" sz="40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Hedeflere</a:t>
            </a:r>
            <a:endParaRPr lang="tr-TR" sz="4000" b="1" dirty="0" smtClean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tr-TR" sz="40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Örnekler</a:t>
            </a:r>
            <a:endParaRPr lang="tr-TR" sz="4000" b="1" dirty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48622" name="İçerik Yer Tutucusu 3"/>
          <p:cNvSpPr>
            <a:spLocks noGrp="1"/>
          </p:cNvSpPr>
          <p:nvPr>
            <p:ph sz="half" idx="2"/>
          </p:nvPr>
        </p:nvSpPr>
        <p:spPr>
          <a:xfrm>
            <a:off x="3540643" y="1446029"/>
            <a:ext cx="8261498" cy="4412512"/>
          </a:xfrm>
        </p:spPr>
        <p:txBody>
          <a:bodyPr>
            <a:noAutofit/>
          </a:bodyPr>
          <a:p>
            <a:r>
              <a:rPr lang="tr-TR" sz="24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Diyelimki çırak olarak işe başladınız....</a:t>
            </a:r>
            <a:br>
              <a:rPr lang="tr-TR" sz="24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sz="24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4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‘‘Ustalık belgesini adıktan sonra iş yeri açmanız bir işte uzmanlık yapmanız</a:t>
            </a:r>
            <a:r>
              <a:rPr lang="tr-TR" sz="24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400" b="1" u="sng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UZUN VADELİ BİR HEDEFTİR </a:t>
            </a:r>
            <a:endParaRPr lang="tr-TR" sz="24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tr-TR" sz="24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tr-T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Unvan 1"/>
          <p:cNvSpPr>
            <a:spLocks noGrp="1"/>
          </p:cNvSpPr>
          <p:nvPr>
            <p:ph type="title"/>
          </p:nvPr>
        </p:nvSpPr>
        <p:spPr>
          <a:xfrm>
            <a:off x="552893" y="416527"/>
            <a:ext cx="11259879" cy="828582"/>
          </a:xfrm>
        </p:spPr>
        <p:txBody>
          <a:bodyPr>
            <a:noAutofit/>
          </a:bodyPr>
          <a:p>
            <a:r>
              <a:rPr lang="tr-TR" sz="540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ŞİMDİ SIRA SİZDE….</a:t>
            </a:r>
            <a:endParaRPr lang="tr-TR" sz="5400" dirty="0">
              <a:solidFill>
                <a:srgbClr val="0000CC"/>
              </a:solidFill>
              <a:latin typeface="Arial Black" panose="020B0A04020102020204" pitchFamily="34" charset="0"/>
            </a:endParaRPr>
          </a:p>
        </p:txBody>
      </p:sp>
      <p:sp>
        <p:nvSpPr>
          <p:cNvPr id="1048627" name="İçerik Yer Tutucusu 2"/>
          <p:cNvSpPr>
            <a:spLocks noGrp="1"/>
          </p:cNvSpPr>
          <p:nvPr>
            <p:ph idx="1"/>
          </p:nvPr>
        </p:nvSpPr>
        <p:spPr>
          <a:xfrm>
            <a:off x="861237" y="1499191"/>
            <a:ext cx="10558130" cy="496540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tr-TR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1- Gelecekle </a:t>
            </a:r>
            <a:r>
              <a:rPr lang="tr-TR" sz="2800" dirty="0">
                <a:solidFill>
                  <a:srgbClr val="C00000"/>
                </a:solidFill>
                <a:latin typeface="Arial Black" panose="020B0A04020102020204" pitchFamily="34" charset="0"/>
              </a:rPr>
              <a:t>ilgili bir hedef </a:t>
            </a:r>
            <a:r>
              <a:rPr lang="tr-TR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belirleyin</a:t>
            </a:r>
            <a:endParaRPr lang="tr-TR" sz="2800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tr-TR" sz="20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2800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2- Hedefinize </a:t>
            </a:r>
            <a:r>
              <a:rPr lang="tr-TR" sz="2800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ulaşmak için uzun vadeli hedefinizi söyleyin</a:t>
            </a:r>
            <a:r>
              <a:rPr lang="tr-TR" sz="2800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,</a:t>
            </a:r>
            <a:endParaRPr lang="tr-TR" sz="2800" dirty="0" smtClean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tr-TR" sz="2000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3- Uzun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vadeli hedefe ulaşmak için neler yapmanız gerektiğini düşünün ve söyleyin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,</a:t>
            </a:r>
            <a:endParaRPr lang="tr-TR" sz="2800" dirty="0" smtClean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tr-TR" sz="20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4- Hedefinize 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ulaşmak için bu günden itibaren neler yapmanız gerekir, bugün, bu hafta ve sonraki haftalarda yapacaklarınızı hayal edin,</a:t>
            </a:r>
            <a:endParaRPr lang="tr-TR" sz="28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tr-TR" sz="36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Metin Yer Tutucusu 2"/>
          <p:cNvSpPr>
            <a:spLocks noGrp="1"/>
          </p:cNvSpPr>
          <p:nvPr>
            <p:ph type="body" idx="1"/>
          </p:nvPr>
        </p:nvSpPr>
        <p:spPr>
          <a:xfrm>
            <a:off x="2855595" y="1924685"/>
            <a:ext cx="6946900" cy="2040255"/>
          </a:xfrm>
        </p:spPr>
        <p:txBody>
          <a:bodyPr>
            <a:noAutofit/>
          </a:bodyPr>
          <a:p>
            <a:pPr algn="ctr"/>
            <a:endParaRPr lang="tr-TR" sz="3600" dirty="0" smtClean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pPr algn="ctr"/>
            <a:r>
              <a:rPr lang="tr-TR" sz="3600" dirty="0">
                <a:solidFill>
                  <a:srgbClr val="0000CC"/>
                </a:solidFill>
                <a:latin typeface="Arial Black" panose="020B0A04020102020204" pitchFamily="34" charset="0"/>
              </a:rPr>
              <a:t>Yasemin Eroğlu</a:t>
            </a:r>
            <a:endParaRPr lang="tr-TR" sz="3600" dirty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pPr algn="ctr"/>
            <a:r>
              <a:rPr lang="tr-TR" sz="3600" dirty="0">
                <a:solidFill>
                  <a:srgbClr val="0000CC"/>
                </a:solidFill>
                <a:latin typeface="Arial Black" panose="020B0A04020102020204" pitchFamily="34" charset="0"/>
              </a:rPr>
              <a:t>REHBER ÖĞRETMEN</a:t>
            </a:r>
            <a:endParaRPr lang="tr-TR" sz="3600" dirty="0">
              <a:solidFill>
                <a:srgbClr val="0000CC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tr-TR" sz="4800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Geleceğimizi planlarken ilk adım…</a:t>
            </a:r>
            <a:endParaRPr lang="tr-TR" sz="4800" b="1" dirty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48594" name="İçerik Yer Tutucusu 2"/>
          <p:cNvSpPr>
            <a:spLocks noGrp="1"/>
          </p:cNvSpPr>
          <p:nvPr>
            <p:ph sz="half" idx="1"/>
          </p:nvPr>
        </p:nvSpPr>
        <p:spPr>
          <a:xfrm>
            <a:off x="265814" y="2602627"/>
            <a:ext cx="3232298" cy="1731307"/>
          </a:xfrm>
        </p:spPr>
        <p:txBody>
          <a:bodyPr>
            <a:noAutofit/>
          </a:bodyPr>
          <a:p>
            <a:pPr marL="0" indent="0" algn="ctr">
              <a:buNone/>
            </a:pPr>
            <a:r>
              <a:rPr lang="tr-TR" sz="4000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Kendimizi Tanımak</a:t>
            </a:r>
            <a:endParaRPr lang="tr-TR" sz="4000" b="1" dirty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48595" name="İçerik Yer Tutucusu 3"/>
          <p:cNvSpPr>
            <a:spLocks noGrp="1"/>
          </p:cNvSpPr>
          <p:nvPr>
            <p:ph sz="half" idx="2"/>
          </p:nvPr>
        </p:nvSpPr>
        <p:spPr>
          <a:xfrm>
            <a:off x="3806566" y="1626781"/>
            <a:ext cx="5613881" cy="5146159"/>
          </a:xfrm>
        </p:spPr>
        <p:txBody>
          <a:bodyPr>
            <a:normAutofit fontScale="93750" lnSpcReduction="20000"/>
          </a:bodyPr>
          <a:p>
            <a:pPr marL="0" indent="0">
              <a:buNone/>
            </a:pPr>
            <a:r>
              <a:rPr lang="tr-TR" sz="4300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Güçlü taraflarım</a:t>
            </a:r>
            <a:r>
              <a:rPr lang="tr-TR" sz="43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tr-TR" sz="4300" b="1" dirty="0" smtClean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tr-TR" sz="1600" b="1" dirty="0" smtClean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r-TR" sz="32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Neleri </a:t>
            </a:r>
            <a:r>
              <a:rPr lang="tr-TR" sz="32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iyi yaparım, hangi konularda yeteneklerim var?</a:t>
            </a:r>
            <a:endParaRPr lang="tr-TR" sz="32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2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Dikkatliyim,</a:t>
            </a:r>
            <a:endParaRPr lang="tr-TR" sz="22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2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İyi bir dinleyiciyim,</a:t>
            </a:r>
            <a:endParaRPr lang="tr-TR" sz="22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2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İyi resim yaparım,</a:t>
            </a:r>
            <a:endParaRPr lang="tr-TR" sz="22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2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Sporda yetenekliyim,</a:t>
            </a:r>
            <a:endParaRPr lang="tr-TR" sz="22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2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Şiir yazarım, çok okurum..</a:t>
            </a:r>
            <a:endParaRPr lang="tr-TR" sz="22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2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Müzikte yetenekliyim,</a:t>
            </a:r>
            <a:endParaRPr lang="tr-TR" sz="22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2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Mutfakta becerikliyim</a:t>
            </a:r>
            <a:endParaRPr lang="tr-TR" sz="22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2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Bahçe işlerinde iyiyim, </a:t>
            </a:r>
            <a:endParaRPr lang="tr-TR" sz="22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2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Matematikte yetenekliyim</a:t>
            </a:r>
            <a:endParaRPr lang="tr-TR" sz="22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r>
              <a:rPr lang="tr-TR" sz="22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tr-TR" sz="22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r>
              <a:rPr lang="tr-TR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Bunlara </a:t>
            </a:r>
            <a:r>
              <a:rPr lang="tr-TR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başka </a:t>
            </a:r>
            <a:r>
              <a:rPr lang="tr-TR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neleri </a:t>
            </a:r>
            <a:r>
              <a:rPr lang="tr-TR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ekleyebiliriz?</a:t>
            </a:r>
            <a:endParaRPr lang="tr-TR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sz="1600" dirty="0"/>
          </a:p>
          <a:p>
            <a:endParaRPr lang="tr-TR" sz="1600" dirty="0"/>
          </a:p>
          <a:p>
            <a:endParaRPr lang="tr-TR" sz="1600" dirty="0"/>
          </a:p>
          <a:p>
            <a:endParaRPr lang="tr-TR" sz="1600" dirty="0"/>
          </a:p>
        </p:txBody>
      </p:sp>
      <p:pic>
        <p:nvPicPr>
          <p:cNvPr id="2097153" name="Picture 2" descr="En sık sorulan mülakat soruları 2) En güçlü yanlarınız nelerdir? - YouTube"/>
          <p:cNvPicPr>
            <a:picLocks noChangeAspect="1" noChangeArrowheads="1"/>
          </p:cNvPicPr>
          <p:nvPr/>
        </p:nvPicPr>
        <p:blipFill rotWithShape="1">
          <a:blip r:embed="rId1"/>
          <a:srcRect l="5747" r="7679"/>
          <a:stretch>
            <a:fillRect/>
          </a:stretch>
        </p:blipFill>
        <p:spPr bwMode="auto">
          <a:xfrm>
            <a:off x="9420447" y="2317899"/>
            <a:ext cx="2238202" cy="230076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İçerik Yer Tutucusu 3"/>
          <p:cNvSpPr>
            <a:spLocks noGrp="1"/>
          </p:cNvSpPr>
          <p:nvPr>
            <p:ph sz="half" idx="2"/>
          </p:nvPr>
        </p:nvSpPr>
        <p:spPr>
          <a:xfrm>
            <a:off x="3648723" y="1669002"/>
            <a:ext cx="4410484" cy="3387835"/>
          </a:xfrm>
        </p:spPr>
        <p:txBody>
          <a:bodyPr>
            <a:normAutofit fontScale="94444" lnSpcReduction="20000"/>
          </a:bodyPr>
          <a:p>
            <a:pPr marL="0" indent="0">
              <a:buNone/>
            </a:pPr>
            <a:r>
              <a:rPr lang="tr-TR" sz="4300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Sevdiklerim </a:t>
            </a:r>
            <a:r>
              <a:rPr lang="tr-TR" sz="43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tr-TR" sz="4300" b="1" dirty="0" smtClean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tr-TR" sz="1800" b="1" dirty="0" smtClean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r-TR" sz="20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Yaparken </a:t>
            </a:r>
            <a:r>
              <a:rPr lang="tr-TR" sz="20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keyif aldığım etkinlikler neler?</a:t>
            </a:r>
            <a:endParaRPr lang="tr-TR" sz="20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Spor,</a:t>
            </a:r>
            <a:endParaRPr lang="tr-TR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Sanat,</a:t>
            </a:r>
            <a:endParaRPr lang="tr-TR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Doğa,</a:t>
            </a:r>
            <a:endParaRPr lang="tr-TR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Bilim,</a:t>
            </a:r>
            <a:endParaRPr lang="tr-TR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Teknoloji,</a:t>
            </a:r>
            <a:endParaRPr lang="tr-TR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Edebiyat,</a:t>
            </a:r>
            <a:endParaRPr lang="tr-TR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Sosyal ilişkiler…</a:t>
            </a:r>
            <a:endParaRPr lang="tr-TR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dirty="0"/>
          </a:p>
        </p:txBody>
      </p:sp>
      <p:pic>
        <p:nvPicPr>
          <p:cNvPr id="2097154" name="Resim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422816" y="1994414"/>
            <a:ext cx="2098554" cy="1175190"/>
          </a:xfrm>
          <a:prstGeom prst="rect">
            <a:avLst/>
          </a:prstGeom>
        </p:spPr>
      </p:pic>
      <p:pic>
        <p:nvPicPr>
          <p:cNvPr id="2097155" name="Picture 4" descr="Gönüllü hayvan bakımı için yeni adı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19390" y="3624571"/>
            <a:ext cx="2305406" cy="1258873"/>
          </a:xfrm>
          <a:prstGeom prst="rect">
            <a:avLst/>
          </a:prstGeom>
          <a:noFill/>
        </p:spPr>
      </p:pic>
      <p:pic>
        <p:nvPicPr>
          <p:cNvPr id="2097156" name="Picture 6" descr="Doğa Yürüyüşü, Ruh ve Beyin Sağlığınızı da Koruyor| Mynet Seyah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9005" y="525955"/>
            <a:ext cx="1864853" cy="1240975"/>
          </a:xfrm>
          <a:prstGeom prst="rect">
            <a:avLst/>
          </a:prstGeom>
          <a:noFill/>
        </p:spPr>
      </p:pic>
      <p:pic>
        <p:nvPicPr>
          <p:cNvPr id="2097157" name="Picture 8" descr="Spor ve Çocuk - LaFLaF.NE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41987" y="5194449"/>
            <a:ext cx="2162936" cy="1426918"/>
          </a:xfrm>
          <a:prstGeom prst="rect">
            <a:avLst/>
          </a:prstGeom>
          <a:noFill/>
        </p:spPr>
      </p:pic>
      <p:pic>
        <p:nvPicPr>
          <p:cNvPr id="2097158" name="Picture 10" descr="SPOR | Editör | Altın çocuk; Mete | Antalya Körfez Gazetes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23455" y="128401"/>
            <a:ext cx="2260851" cy="1177678"/>
          </a:xfrm>
          <a:prstGeom prst="rect">
            <a:avLst/>
          </a:prstGeom>
          <a:noFill/>
        </p:spPr>
      </p:pic>
      <p:pic>
        <p:nvPicPr>
          <p:cNvPr id="2097159" name="Picture 12" descr="Çocuklara yönelik aşçılık atölyesi açıldı"/>
          <p:cNvPicPr>
            <a:picLocks noChangeAspect="1" noChangeArrowheads="1"/>
          </p:cNvPicPr>
          <p:nvPr/>
        </p:nvPicPr>
        <p:blipFill rotWithShape="1">
          <a:blip r:embed="rId6"/>
          <a:srcRect l="25493"/>
          <a:stretch>
            <a:fillRect/>
          </a:stretch>
        </p:blipFill>
        <p:spPr bwMode="auto">
          <a:xfrm>
            <a:off x="8854966" y="5194449"/>
            <a:ext cx="1946981" cy="1426918"/>
          </a:xfrm>
          <a:prstGeom prst="rect">
            <a:avLst/>
          </a:prstGeom>
          <a:noFill/>
        </p:spPr>
      </p:pic>
      <p:pic>
        <p:nvPicPr>
          <p:cNvPr id="2097160" name="Picture 14" descr="Bilime Çocuk Eli Değdi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58847" y="4883444"/>
            <a:ext cx="2274426" cy="1364656"/>
          </a:xfrm>
          <a:prstGeom prst="rect">
            <a:avLst/>
          </a:prstGeom>
          <a:noFill/>
        </p:spPr>
      </p:pic>
      <p:pic>
        <p:nvPicPr>
          <p:cNvPr id="2097161" name="Picture 16" descr="Eti Çocuk Tiyatrosu, gösterilerini internetten yayınlıyor - Kültür-Sanat  haberleri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23903" y="222636"/>
            <a:ext cx="1864853" cy="1240975"/>
          </a:xfrm>
          <a:prstGeom prst="rect">
            <a:avLst/>
          </a:prstGeom>
          <a:noFill/>
        </p:spPr>
      </p:pic>
      <p:sp>
        <p:nvSpPr>
          <p:cNvPr id="1048600" name="İçerik Yer Tutucusu 2"/>
          <p:cNvSpPr>
            <a:spLocks noGrp="1"/>
          </p:cNvSpPr>
          <p:nvPr>
            <p:ph sz="half" idx="1"/>
          </p:nvPr>
        </p:nvSpPr>
        <p:spPr>
          <a:xfrm>
            <a:off x="42751" y="2582009"/>
            <a:ext cx="3381152" cy="1695887"/>
          </a:xfrm>
        </p:spPr>
        <p:txBody>
          <a:bodyPr>
            <a:noAutofit/>
          </a:bodyPr>
          <a:p>
            <a:pPr marL="0" indent="0" algn="ctr">
              <a:buNone/>
            </a:pPr>
            <a:r>
              <a:rPr lang="tr-TR" sz="4000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Kendimizi Tanımak</a:t>
            </a:r>
            <a:endParaRPr lang="tr-TR" sz="4000" b="1" dirty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İçerik Yer Tutucusu 2"/>
          <p:cNvSpPr>
            <a:spLocks noGrp="1"/>
          </p:cNvSpPr>
          <p:nvPr>
            <p:ph sz="half" idx="1"/>
          </p:nvPr>
        </p:nvSpPr>
        <p:spPr>
          <a:xfrm>
            <a:off x="127898" y="2324917"/>
            <a:ext cx="2849217" cy="1386870"/>
          </a:xfrm>
        </p:spPr>
        <p:txBody>
          <a:bodyPr>
            <a:normAutofit fontScale="57143" lnSpcReduction="20000"/>
          </a:bodyPr>
          <a:p>
            <a:pPr marL="0" lvl="0" indent="0" algn="ctr">
              <a:buNone/>
            </a:pPr>
            <a:r>
              <a:rPr lang="tr-TR" sz="8400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Kendimizi Tanımak</a:t>
            </a:r>
            <a:endParaRPr lang="tr-TR" sz="8400" b="1" dirty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1048602" name="İçerik Yer Tutucusu 3"/>
          <p:cNvSpPr>
            <a:spLocks noGrp="1"/>
          </p:cNvSpPr>
          <p:nvPr>
            <p:ph sz="half" idx="2"/>
          </p:nvPr>
        </p:nvSpPr>
        <p:spPr>
          <a:xfrm>
            <a:off x="2945219" y="255181"/>
            <a:ext cx="7166343" cy="6464596"/>
          </a:xfrm>
        </p:spPr>
        <p:txBody>
          <a:bodyPr>
            <a:noAutofit/>
          </a:bodyPr>
          <a:p>
            <a:pPr marL="0" lvl="0" indent="0">
              <a:buNone/>
            </a:pPr>
            <a:r>
              <a:rPr lang="tr-TR" sz="3200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Geliştirmem gereken özelliklerim:  </a:t>
            </a:r>
            <a:endParaRPr lang="tr-TR" sz="3200" b="1" dirty="0" smtClean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buNone/>
            </a:pPr>
            <a:endParaRPr lang="tr-TR" sz="1000" b="1" dirty="0">
              <a:solidFill>
                <a:srgbClr val="AE027D"/>
              </a:solidFill>
            </a:endParaRPr>
          </a:p>
          <a:p>
            <a:pPr marL="0" lvl="0" indent="0">
              <a:buNone/>
            </a:pPr>
            <a:r>
              <a:rPr lang="tr-TR" sz="18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Yaparken </a:t>
            </a:r>
            <a:r>
              <a:rPr lang="tr-TR" sz="18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zorlandığım, biraz çaba göstermem </a:t>
            </a:r>
            <a:r>
              <a:rPr lang="tr-TR" sz="18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tr-TR" sz="18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buNone/>
            </a:pPr>
            <a:r>
              <a:rPr lang="tr-TR" sz="18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18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gereken </a:t>
            </a:r>
            <a:r>
              <a:rPr lang="tr-TR" sz="18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şeyler</a:t>
            </a:r>
            <a:r>
              <a:rPr lang="tr-TR" sz="18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endParaRPr lang="tr-TR" sz="18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buNone/>
            </a:pPr>
            <a:endParaRPr lang="tr-TR" sz="10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sz="18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İşlerimi </a:t>
            </a:r>
            <a:r>
              <a:rPr lang="tr-TR" sz="18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yetiştiremiyorum, zamanımı daha iyi planlamaya ihtiyacım </a:t>
            </a:r>
            <a:r>
              <a:rPr lang="tr-TR" sz="18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</a:t>
            </a:r>
            <a:endParaRPr lang="tr-TR" sz="18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>
              <a:buNone/>
            </a:pPr>
            <a:endParaRPr lang="tr-TR" sz="18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sz="18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Bazı dersleri anlayabilmek için daha çok zaman </a:t>
            </a:r>
            <a:r>
              <a:rPr lang="tr-TR" sz="18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ayırabilirim</a:t>
            </a:r>
            <a:endParaRPr lang="tr-TR" sz="18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>
              <a:buNone/>
            </a:pPr>
            <a:endParaRPr lang="tr-TR" sz="18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sz="18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becerilerimi geliştirmek için mutfak işlerinde aileme yardım </a:t>
            </a:r>
            <a:r>
              <a:rPr lang="tr-TR" sz="18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edebilirim</a:t>
            </a:r>
            <a:endParaRPr lang="tr-TR" sz="18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>
              <a:buNone/>
            </a:pPr>
            <a:endParaRPr lang="tr-TR" sz="18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sz="18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Çabuk yoruluyorum, spor yaparak kaslarımı güçlendirebilirim</a:t>
            </a:r>
            <a:r>
              <a:rPr lang="tr-TR" sz="18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endParaRPr lang="tr-TR" sz="18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>
              <a:buNone/>
            </a:pPr>
            <a:endParaRPr lang="tr-TR" sz="18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sz="18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Beslenmeme ve uyku düzenime daha çok dikkat edebilirim</a:t>
            </a:r>
            <a:r>
              <a:rPr lang="tr-TR" sz="18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</a:t>
            </a:r>
            <a:endParaRPr lang="tr-TR" sz="18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>
              <a:buNone/>
            </a:pPr>
            <a:endParaRPr lang="tr-TR" sz="1000" dirty="0" smtClean="0">
              <a:solidFill>
                <a:schemeClr val="accent3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>
              <a:buNone/>
            </a:pPr>
            <a:r>
              <a:rPr lang="tr-TR" sz="1800" b="1" dirty="0" smtClean="0">
                <a:solidFill>
                  <a:schemeClr val="accent3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Başka </a:t>
            </a:r>
            <a:r>
              <a:rPr lang="tr-TR" sz="1800" b="1" dirty="0">
                <a:solidFill>
                  <a:schemeClr val="accent3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neler ekleyebiliriz  </a:t>
            </a:r>
            <a:r>
              <a:rPr lang="tr-TR" sz="1800" b="1" dirty="0" smtClean="0">
                <a:solidFill>
                  <a:schemeClr val="accent3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bu </a:t>
            </a:r>
            <a:r>
              <a:rPr lang="tr-TR" sz="1800" b="1" dirty="0">
                <a:solidFill>
                  <a:schemeClr val="accent3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listeye sizce?</a:t>
            </a:r>
            <a:endParaRPr lang="tr-TR" sz="1800" b="1" dirty="0">
              <a:solidFill>
                <a:schemeClr val="accent3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sz="1800" dirty="0"/>
          </a:p>
        </p:txBody>
      </p:sp>
      <p:pic>
        <p:nvPicPr>
          <p:cNvPr id="2097162" name="Resim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111562" y="1981993"/>
            <a:ext cx="1924493" cy="207271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Unvan 1"/>
          <p:cNvSpPr>
            <a:spLocks noGrp="1"/>
          </p:cNvSpPr>
          <p:nvPr>
            <p:ph type="title"/>
          </p:nvPr>
        </p:nvSpPr>
        <p:spPr>
          <a:xfrm>
            <a:off x="308343" y="603682"/>
            <a:ext cx="11398103" cy="920318"/>
          </a:xfrm>
        </p:spPr>
        <p:txBody>
          <a:bodyPr>
            <a:noAutofit/>
          </a:bodyPr>
          <a:p>
            <a:r>
              <a:rPr lang="tr-TR" sz="4000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Bakalım kendimizi ne kadar tanıyoruz </a:t>
            </a:r>
            <a:r>
              <a:rPr lang="tr-TR" sz="4000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?</a:t>
            </a:r>
            <a:endParaRPr lang="tr-TR" sz="4000" b="1" dirty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48609" name="İçerik Yer Tutucusu 2"/>
          <p:cNvSpPr>
            <a:spLocks noGrp="1"/>
          </p:cNvSpPr>
          <p:nvPr>
            <p:ph idx="1"/>
          </p:nvPr>
        </p:nvSpPr>
        <p:spPr>
          <a:xfrm>
            <a:off x="1065211" y="1786271"/>
            <a:ext cx="10407319" cy="4699590"/>
          </a:xfrm>
        </p:spPr>
        <p:txBody>
          <a:bodyPr>
            <a:normAutofit/>
          </a:bodyPr>
          <a:p>
            <a:r>
              <a:rPr lang="tr-TR" sz="2400" b="1" dirty="0">
                <a:solidFill>
                  <a:srgbClr val="0000CC"/>
                </a:solidFill>
              </a:rPr>
              <a:t>Benim en güçlü özelliğim ……………………… </a:t>
            </a:r>
            <a:r>
              <a:rPr lang="tr-TR" sz="2400" b="1" dirty="0" err="1">
                <a:solidFill>
                  <a:srgbClr val="0000CC"/>
                </a:solidFill>
              </a:rPr>
              <a:t>dır</a:t>
            </a:r>
            <a:r>
              <a:rPr lang="tr-TR" sz="2400" b="1" dirty="0">
                <a:solidFill>
                  <a:srgbClr val="0000CC"/>
                </a:solidFill>
              </a:rPr>
              <a:t>.</a:t>
            </a:r>
            <a:endParaRPr lang="tr-TR" sz="2400" b="1" dirty="0">
              <a:solidFill>
                <a:srgbClr val="0000CC"/>
              </a:solidFill>
            </a:endParaRPr>
          </a:p>
          <a:p>
            <a:r>
              <a:rPr lang="tr-TR" sz="2400" b="1" dirty="0">
                <a:solidFill>
                  <a:srgbClr val="0000CC"/>
                </a:solidFill>
              </a:rPr>
              <a:t>Arkadaşlarım benim …………………….. konusunda yetenekli olduğumu söyler.</a:t>
            </a:r>
            <a:endParaRPr lang="tr-TR" sz="2400" b="1" dirty="0">
              <a:solidFill>
                <a:srgbClr val="0000CC"/>
              </a:solidFill>
            </a:endParaRPr>
          </a:p>
          <a:p>
            <a:r>
              <a:rPr lang="tr-TR" sz="2400" b="1" dirty="0">
                <a:solidFill>
                  <a:srgbClr val="0000CC"/>
                </a:solidFill>
              </a:rPr>
              <a:t>Eğer denemiş olsaydım ………………………. konusunda başarılı olacağımı düşünüyorum.</a:t>
            </a:r>
            <a:endParaRPr lang="tr-TR" sz="2400" b="1" dirty="0">
              <a:solidFill>
                <a:srgbClr val="0000CC"/>
              </a:solidFill>
            </a:endParaRPr>
          </a:p>
          <a:p>
            <a:r>
              <a:rPr lang="tr-TR" sz="2400" b="1" dirty="0">
                <a:solidFill>
                  <a:srgbClr val="0000CC"/>
                </a:solidFill>
              </a:rPr>
              <a:t>Ailem evde ……………………….</a:t>
            </a:r>
            <a:r>
              <a:rPr lang="tr-TR" sz="2400" b="1" dirty="0" err="1">
                <a:solidFill>
                  <a:srgbClr val="0000CC"/>
                </a:solidFill>
              </a:rPr>
              <a:t>yı</a:t>
            </a:r>
            <a:r>
              <a:rPr lang="tr-TR" sz="2400" b="1" dirty="0">
                <a:solidFill>
                  <a:srgbClr val="0000CC"/>
                </a:solidFill>
              </a:rPr>
              <a:t>, benim çok iyi yaptığımı söyler.</a:t>
            </a:r>
            <a:endParaRPr lang="tr-TR" sz="2400" b="1" dirty="0">
              <a:solidFill>
                <a:srgbClr val="0000CC"/>
              </a:solidFill>
            </a:endParaRPr>
          </a:p>
          <a:p>
            <a:r>
              <a:rPr lang="tr-TR" sz="2400" b="1" dirty="0">
                <a:solidFill>
                  <a:srgbClr val="0000CC"/>
                </a:solidFill>
              </a:rPr>
              <a:t>Bence ……………………… konusunda kendimi biraz daha geliştirmeliyim.</a:t>
            </a:r>
            <a:endParaRPr lang="tr-TR" sz="2400" b="1" dirty="0">
              <a:solidFill>
                <a:srgbClr val="0000CC"/>
              </a:solidFill>
            </a:endParaRPr>
          </a:p>
          <a:p>
            <a:r>
              <a:rPr lang="tr-TR" sz="2400" b="1" dirty="0">
                <a:solidFill>
                  <a:srgbClr val="0000CC"/>
                </a:solidFill>
              </a:rPr>
              <a:t>Öğretmenim daha çok …………………… yapmamı tavsiye eder.</a:t>
            </a:r>
            <a:endParaRPr lang="tr-TR" sz="2400" b="1" dirty="0">
              <a:solidFill>
                <a:srgbClr val="0000CC"/>
              </a:solidFill>
            </a:endParaRPr>
          </a:p>
          <a:p>
            <a:r>
              <a:rPr lang="tr-TR" sz="2400" b="1" dirty="0">
                <a:solidFill>
                  <a:srgbClr val="0000CC"/>
                </a:solidFill>
              </a:rPr>
              <a:t>Boş zamanlarımda ……………………. ile ilgilenmek bana keyif verir.</a:t>
            </a:r>
            <a:endParaRPr lang="tr-TR" sz="2400" b="1" dirty="0">
              <a:solidFill>
                <a:srgbClr val="0000CC"/>
              </a:solidFill>
            </a:endParaRPr>
          </a:p>
          <a:p>
            <a:r>
              <a:rPr lang="tr-TR" sz="2400" b="1" dirty="0">
                <a:solidFill>
                  <a:srgbClr val="0000CC"/>
                </a:solidFill>
              </a:rPr>
              <a:t>Koşullarımız uygun olsaydı ………………………… ile ilgilenmek isterdim.</a:t>
            </a:r>
            <a:endParaRPr lang="tr-TR" sz="2400" b="1" dirty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tr-TR" sz="1600" b="1" dirty="0">
              <a:solidFill>
                <a:srgbClr val="0000CC"/>
              </a:solidFill>
            </a:endParaRPr>
          </a:p>
          <a:p>
            <a:endParaRPr lang="tr-TR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Unvan 1"/>
          <p:cNvSpPr>
            <a:spLocks noGrp="1"/>
          </p:cNvSpPr>
          <p:nvPr>
            <p:ph type="title"/>
          </p:nvPr>
        </p:nvSpPr>
        <p:spPr>
          <a:xfrm>
            <a:off x="265813" y="159488"/>
            <a:ext cx="11483163" cy="1364511"/>
          </a:xfrm>
        </p:spPr>
        <p:txBody>
          <a:bodyPr>
            <a:noAutofit/>
          </a:bodyPr>
          <a:p>
            <a:r>
              <a:rPr lang="tr-TR" sz="4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Kendimizi tanımak geleceği </a:t>
            </a:r>
            <a:r>
              <a:rPr lang="tr-TR" sz="4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planlarken </a:t>
            </a:r>
            <a:r>
              <a:rPr lang="tr-TR" sz="4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neden önemli?</a:t>
            </a:r>
            <a:endParaRPr lang="tr-TR" sz="40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48611" name="İçerik Yer Tutucusu 2"/>
          <p:cNvSpPr>
            <a:spLocks noGrp="1"/>
          </p:cNvSpPr>
          <p:nvPr>
            <p:ph sz="half" idx="1"/>
          </p:nvPr>
        </p:nvSpPr>
        <p:spPr>
          <a:xfrm>
            <a:off x="563526" y="1713390"/>
            <a:ext cx="7325832" cy="4283373"/>
          </a:xfrm>
        </p:spPr>
        <p:txBody>
          <a:bodyPr>
            <a:normAutofit/>
          </a:bodyPr>
          <a:p>
            <a:pPr marL="0" indent="0">
              <a:buNone/>
            </a:pPr>
            <a:endParaRPr lang="tr-TR" sz="1600" dirty="0"/>
          </a:p>
          <a:p>
            <a:pPr marL="0" indent="0" algn="just">
              <a:buNone/>
            </a:pPr>
            <a:r>
              <a:rPr lang="tr-TR" sz="2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1-</a:t>
            </a:r>
            <a:r>
              <a:rPr lang="tr-TR" sz="20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Çocuklar</a:t>
            </a:r>
            <a:r>
              <a:rPr lang="tr-TR" sz="20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kendimizi tanımak aslında bir günde olabilecek bir şey değildir. Bunun için </a:t>
            </a:r>
            <a:r>
              <a:rPr lang="tr-TR" sz="2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zaman ve çaba </a:t>
            </a:r>
            <a:r>
              <a:rPr lang="tr-TR" sz="20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gerekir. Bazen yetişkin insanlar bile kendilerini tanımıyor olabilir. Kendilerini </a:t>
            </a:r>
            <a:r>
              <a:rPr lang="tr-TR" sz="2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yeterince tanımadıkları </a:t>
            </a:r>
            <a:r>
              <a:rPr lang="tr-TR" sz="20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için de hatalı kararlar verip mutsuz </a:t>
            </a:r>
            <a:r>
              <a:rPr lang="tr-TR" sz="20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olabilirler.</a:t>
            </a:r>
            <a:endParaRPr lang="tr-TR" sz="20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tr-TR" sz="20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tr-TR" sz="2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2-Güçlü </a:t>
            </a:r>
            <a:r>
              <a:rPr lang="tr-TR" sz="2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zayıf özelliklerimizi, sevdiğimiz şeyleri bilmek, </a:t>
            </a:r>
            <a:r>
              <a:rPr lang="tr-TR" sz="20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geleceğimizle ilgili </a:t>
            </a:r>
            <a:r>
              <a:rPr lang="tr-TR" sz="2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doğru ve mutlu </a:t>
            </a:r>
            <a:r>
              <a:rPr lang="tr-TR" sz="20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olacağımız kararlar vermemize yardım eder.</a:t>
            </a:r>
            <a:endParaRPr lang="tr-TR" sz="20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sz="1600" dirty="0"/>
          </a:p>
        </p:txBody>
      </p:sp>
      <p:pic>
        <p:nvPicPr>
          <p:cNvPr id="2097163" name="Picture 2" descr="Doğru Karar Vermenin Yolları | Yeni İş Fikirleri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385251" y="2472153"/>
            <a:ext cx="3281297" cy="214761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Unvan 1"/>
          <p:cNvSpPr>
            <a:spLocks noGrp="1"/>
          </p:cNvSpPr>
          <p:nvPr>
            <p:ph type="title"/>
          </p:nvPr>
        </p:nvSpPr>
        <p:spPr>
          <a:xfrm>
            <a:off x="340242" y="267053"/>
            <a:ext cx="11047228" cy="884808"/>
          </a:xfrm>
        </p:spPr>
        <p:txBody>
          <a:bodyPr>
            <a:normAutofit/>
          </a:bodyPr>
          <a:p>
            <a:r>
              <a:rPr lang="tr-TR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Gelecek Planımız ve Hedeflerimiz…</a:t>
            </a:r>
            <a:endParaRPr lang="tr-TR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48613" name="İçerik Yer Tutucusu 2"/>
          <p:cNvSpPr>
            <a:spLocks noGrp="1"/>
          </p:cNvSpPr>
          <p:nvPr>
            <p:ph sz="half" idx="1"/>
          </p:nvPr>
        </p:nvSpPr>
        <p:spPr>
          <a:xfrm>
            <a:off x="221209" y="1360968"/>
            <a:ext cx="8678242" cy="4976037"/>
          </a:xfrm>
        </p:spPr>
        <p:txBody>
          <a:bodyPr>
            <a:noAutofit/>
          </a:bodyPr>
          <a:p>
            <a:pPr marL="0" indent="0">
              <a:buNone/>
            </a:pPr>
            <a:r>
              <a:rPr lang="tr-TR" sz="24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Gelecekle ilgili planlama yaparken, adım adım gitmek her zaman işimizi kolaylaştırır</a:t>
            </a:r>
            <a:r>
              <a:rPr lang="tr-TR" sz="24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4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tr-TR" sz="10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400" b="1" dirty="0">
                <a:solidFill>
                  <a:srgbClr val="AE02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Önce bir hayal kurarız ve bu hayalimizi gerçekleştirmek için</a:t>
            </a:r>
            <a:r>
              <a:rPr lang="tr-TR" sz="2400" b="1" dirty="0" smtClean="0">
                <a:solidFill>
                  <a:srgbClr val="AE02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tr-TR" sz="2000" b="1" dirty="0">
              <a:solidFill>
                <a:srgbClr val="AE02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sz="4000" b="1" dirty="0">
                <a:solidFill>
                  <a:schemeClr val="accent3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Kısa vadeli hedefler</a:t>
            </a:r>
            <a:endParaRPr lang="tr-TR" sz="4000" b="1" dirty="0">
              <a:solidFill>
                <a:schemeClr val="accent3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sz="4000" b="1" dirty="0">
                <a:solidFill>
                  <a:schemeClr val="accent3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Orta vadeli hedefler</a:t>
            </a:r>
            <a:endParaRPr lang="tr-TR" sz="4000" b="1" dirty="0">
              <a:solidFill>
                <a:schemeClr val="accent3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sz="4000" b="1" dirty="0">
                <a:solidFill>
                  <a:schemeClr val="accent3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Uzun vadeli hedefler </a:t>
            </a:r>
            <a:r>
              <a:rPr lang="tr-TR" sz="4000" b="1" dirty="0" smtClean="0">
                <a:solidFill>
                  <a:schemeClr val="accent3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endParaRPr lang="tr-TR" sz="4000" b="1" dirty="0" smtClean="0">
              <a:solidFill>
                <a:schemeClr val="accent3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>
              <a:buNone/>
            </a:pPr>
            <a:r>
              <a:rPr lang="tr-TR" sz="2400" b="1" dirty="0" smtClean="0">
                <a:solidFill>
                  <a:schemeClr val="accent3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</a:t>
            </a:r>
            <a:r>
              <a:rPr lang="tr-TR" sz="3200" b="1" dirty="0" smtClean="0">
                <a:solidFill>
                  <a:srgbClr val="AE02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belirleyebiliriz.</a:t>
            </a:r>
            <a:endParaRPr lang="tr-TR" sz="3200" b="1" dirty="0">
              <a:solidFill>
                <a:srgbClr val="AE02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97164" name="Picture 2" descr="BAŞARMAK İÇİN HEDEFLERİNİZİ BELİRLEYİN - İstanbul Kariyer Merkezi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387630" y="2133688"/>
            <a:ext cx="3595779" cy="357979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İçerik Yer Tutucusu 3"/>
          <p:cNvSpPr>
            <a:spLocks noGrp="1"/>
          </p:cNvSpPr>
          <p:nvPr>
            <p:ph sz="half" idx="2"/>
          </p:nvPr>
        </p:nvSpPr>
        <p:spPr>
          <a:xfrm>
            <a:off x="2488019" y="1562986"/>
            <a:ext cx="9431079" cy="4503857"/>
          </a:xfrm>
        </p:spPr>
        <p:txBody>
          <a:bodyPr>
            <a:noAutofit/>
          </a:bodyPr>
          <a:p>
            <a:r>
              <a:rPr lang="tr-TR" sz="24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Kısa vadeli hedefler ise, asıl hedefimize ulaşmak için bugünden itibaren </a:t>
            </a:r>
            <a:r>
              <a:rPr lang="tr-TR" sz="2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kısa sürede yapmamız gereken şeyleri </a:t>
            </a:r>
            <a:r>
              <a:rPr lang="tr-TR" sz="24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bize gösterir ve hedefimiz için adım atmamızı sağlar:</a:t>
            </a:r>
            <a:endParaRPr lang="tr-TR" sz="24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tr-T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3200" b="1" dirty="0" smtClean="0">
                <a:solidFill>
                  <a:srgbClr val="0000CC"/>
                </a:solidFill>
              </a:rPr>
              <a:t>Bir problemin çözümünü öğrenmek</a:t>
            </a:r>
            <a:endParaRPr lang="tr-TR" sz="3200" b="1" dirty="0" smtClean="0">
              <a:solidFill>
                <a:srgbClr val="0000CC"/>
              </a:solidFill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3200" b="1" dirty="0" smtClean="0">
                <a:solidFill>
                  <a:srgbClr val="0000CC"/>
                </a:solidFill>
              </a:rPr>
              <a:t>Bir yazıdaki ana düşünceyi bulabilmek </a:t>
            </a:r>
            <a:endParaRPr lang="tr-TR" sz="3200" b="1" dirty="0" smtClean="0">
              <a:solidFill>
                <a:srgbClr val="0000CC"/>
              </a:solidFill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3200" b="1" dirty="0" smtClean="0">
                <a:solidFill>
                  <a:srgbClr val="0000CC"/>
                </a:solidFill>
              </a:rPr>
              <a:t>Bir konunun özetini çıkarmak </a:t>
            </a:r>
            <a:endParaRPr lang="tr-TR" sz="3200" b="1" dirty="0" smtClean="0">
              <a:solidFill>
                <a:srgbClr val="0000CC"/>
              </a:solidFill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3200" b="1" dirty="0" smtClean="0">
                <a:solidFill>
                  <a:srgbClr val="0000CC"/>
                </a:solidFill>
              </a:rPr>
              <a:t>Bu akşam 30 soru çözeceğim demek gibi </a:t>
            </a:r>
            <a:r>
              <a:rPr lang="tr-TR" sz="3200" b="1" dirty="0">
                <a:solidFill>
                  <a:srgbClr val="0000CC"/>
                </a:solidFill>
              </a:rPr>
              <a:t>hedeflerdir.</a:t>
            </a:r>
            <a:endParaRPr lang="tr-TR" sz="3200" b="1" dirty="0">
              <a:solidFill>
                <a:srgbClr val="0000CC"/>
              </a:solidFill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tr-TR" sz="3200" b="1" dirty="0" smtClean="0">
              <a:solidFill>
                <a:srgbClr val="0000CC"/>
              </a:solidFill>
            </a:endParaRPr>
          </a:p>
          <a:p>
            <a:pPr marL="914400" lvl="2" indent="0">
              <a:buNone/>
            </a:pPr>
            <a:endParaRPr lang="tr-TR" sz="2400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48615" name="Unvan 1"/>
          <p:cNvSpPr>
            <a:spLocks noGrp="1"/>
          </p:cNvSpPr>
          <p:nvPr>
            <p:ph type="title"/>
          </p:nvPr>
        </p:nvSpPr>
        <p:spPr>
          <a:xfrm>
            <a:off x="1456661" y="210841"/>
            <a:ext cx="8995144" cy="1143000"/>
          </a:xfrm>
        </p:spPr>
        <p:txBody>
          <a:bodyPr/>
          <a:p>
            <a:r>
              <a:rPr lang="tr-TR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Gelecek Hedeflerimiz…</a:t>
            </a:r>
            <a:endParaRPr lang="tr-TR" b="1" dirty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48616" name="İçerik Yer Tutucusu 2"/>
          <p:cNvSpPr>
            <a:spLocks noGrp="1"/>
          </p:cNvSpPr>
          <p:nvPr>
            <p:ph sz="half" idx="1"/>
          </p:nvPr>
        </p:nvSpPr>
        <p:spPr>
          <a:xfrm>
            <a:off x="106327" y="2658140"/>
            <a:ext cx="2477386" cy="1254642"/>
          </a:xfrm>
        </p:spPr>
        <p:txBody>
          <a:bodyPr>
            <a:normAutofit fontScale="90000" lnSpcReduction="20000"/>
          </a:bodyPr>
          <a:p>
            <a:pPr marL="0" lvl="0" indent="0" algn="ctr">
              <a:buNone/>
            </a:pPr>
            <a:r>
              <a:rPr lang="tr-TR" sz="34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Kısa</a:t>
            </a:r>
            <a:r>
              <a:rPr lang="tr-TR" sz="34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34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Vadeli </a:t>
            </a:r>
            <a:r>
              <a:rPr lang="tr-TR" sz="34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Hedeflere</a:t>
            </a:r>
            <a:endParaRPr lang="tr-TR" sz="3400" b="1" dirty="0" smtClean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buNone/>
            </a:pPr>
            <a:r>
              <a:rPr lang="tr-TR" sz="34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Örnekler</a:t>
            </a:r>
            <a:endParaRPr lang="tr-TR" sz="3400" b="1" dirty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tr-TR" sz="2000" dirty="0">
              <a:solidFill>
                <a:srgbClr val="AE027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İçerik Yer Tutucusu 2"/>
          <p:cNvSpPr>
            <a:spLocks noGrp="1"/>
          </p:cNvSpPr>
          <p:nvPr>
            <p:ph sz="half" idx="1"/>
          </p:nvPr>
        </p:nvSpPr>
        <p:spPr>
          <a:xfrm>
            <a:off x="175796" y="2970728"/>
            <a:ext cx="2418548" cy="1299315"/>
          </a:xfrm>
        </p:spPr>
        <p:txBody>
          <a:bodyPr>
            <a:normAutofit fontScale="90000" lnSpcReduction="20000"/>
          </a:bodyPr>
          <a:p>
            <a:pPr marL="0" lvl="0" indent="0" algn="ctr">
              <a:buNone/>
            </a:pPr>
            <a:r>
              <a:rPr lang="tr-TR" sz="34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Orta Vadeli </a:t>
            </a:r>
            <a:r>
              <a:rPr lang="tr-TR" sz="34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Hedeflere </a:t>
            </a:r>
            <a:endParaRPr lang="tr-TR" sz="3400" b="1" dirty="0" smtClean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buNone/>
            </a:pPr>
            <a:r>
              <a:rPr lang="tr-TR" sz="34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Örnekler</a:t>
            </a:r>
            <a:endParaRPr lang="tr-TR" sz="3400" b="1" dirty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tr-TR" sz="2000" dirty="0">
              <a:solidFill>
                <a:srgbClr val="AE027D"/>
              </a:solidFill>
            </a:endParaRPr>
          </a:p>
        </p:txBody>
      </p:sp>
      <p:sp>
        <p:nvSpPr>
          <p:cNvPr id="1048618" name="İçerik Yer Tutucusu 3"/>
          <p:cNvSpPr>
            <a:spLocks noGrp="1"/>
          </p:cNvSpPr>
          <p:nvPr>
            <p:ph sz="half" idx="2"/>
          </p:nvPr>
        </p:nvSpPr>
        <p:spPr>
          <a:xfrm>
            <a:off x="2711302" y="1903227"/>
            <a:ext cx="9335385" cy="3934048"/>
          </a:xfrm>
        </p:spPr>
        <p:txBody>
          <a:bodyPr>
            <a:normAutofit lnSpcReduction="20000"/>
          </a:bodyPr>
          <a:p>
            <a:pPr marL="0" indent="0">
              <a:buNone/>
            </a:pPr>
            <a:r>
              <a:rPr lang="tr-TR" sz="24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Orta vadeli hedefler, asıl hedefe ulaşmak için geçmemiz gereken basamaklar gibidir ve bizi hedefimize yaklaştırırlar</a:t>
            </a:r>
            <a:endParaRPr lang="tr-TR" sz="24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sz="1600" dirty="0"/>
          </a:p>
          <a:p>
            <a:pPr lvl="2"/>
            <a:r>
              <a:rPr lang="tr-TR" sz="24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‘‘</a:t>
            </a:r>
            <a:r>
              <a:rPr lang="tr-TR" sz="24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sınıfı,</a:t>
            </a:r>
            <a:r>
              <a:rPr lang="tr-TR" sz="24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4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3.sınıfı ve 4. </a:t>
            </a:r>
            <a:r>
              <a:rPr lang="tr-TR" sz="2400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sınıfı </a:t>
            </a:r>
            <a:r>
              <a:rPr lang="tr-TR" sz="2400" b="1" u="sng" dirty="0" smtClean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YÜKSEK BAŞARI </a:t>
            </a:r>
            <a:r>
              <a:rPr lang="tr-TR" sz="24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ile</a:t>
            </a:r>
            <a:r>
              <a:rPr lang="tr-TR" sz="24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4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geçip </a:t>
            </a:r>
            <a:r>
              <a:rPr lang="tr-TR" sz="2400" b="1" dirty="0" smtClean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İLKOKULU</a:t>
            </a:r>
            <a:r>
              <a:rPr lang="tr-TR" sz="24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 yüksek başarı ile bitireceğim’’</a:t>
            </a:r>
            <a:endParaRPr lang="tr-TR" sz="24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>
              <a:buNone/>
            </a:pPr>
            <a:endParaRPr lang="tr-TR" sz="24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sz="24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‘‘</a:t>
            </a:r>
            <a:r>
              <a:rPr lang="tr-TR" sz="24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tr-TR" sz="2400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sınıfı,</a:t>
            </a:r>
            <a:r>
              <a:rPr lang="tr-TR" sz="24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400" b="1" dirty="0" smtClean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6.sınıfı, 7. sınıfı ve 8. sınıfı </a:t>
            </a:r>
            <a:r>
              <a:rPr lang="tr-TR" sz="2400" b="1" u="sng" dirty="0" smtClean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YÜKSEK BAŞARI </a:t>
            </a:r>
            <a:r>
              <a:rPr lang="tr-TR" sz="24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ile geçip </a:t>
            </a:r>
            <a:r>
              <a:rPr lang="tr-TR" sz="2400" b="1" dirty="0" smtClean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ORTAOKULU</a:t>
            </a:r>
            <a:r>
              <a:rPr lang="tr-TR" sz="24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4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yüksek başarı ile bitireceğim’’</a:t>
            </a:r>
            <a:endParaRPr lang="tr-TR" sz="24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tr-TR" sz="24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SİZLER Mesleğinizi seçtiniz,şimdi kalfaık sınavını geçip,ustalık belgemi iyi derece ile alacağım.</a:t>
            </a:r>
            <a:endParaRPr lang="tr-TR" sz="24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endParaRPr lang="tr-TR" sz="24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endParaRPr lang="tr-TR" sz="24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endParaRPr lang="tr-TR" sz="2400" b="1" dirty="0">
              <a:solidFill>
                <a:schemeClr val="accent3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48619" name="Unvan 1"/>
          <p:cNvSpPr>
            <a:spLocks noGrp="1"/>
          </p:cNvSpPr>
          <p:nvPr>
            <p:ph type="title"/>
          </p:nvPr>
        </p:nvSpPr>
        <p:spPr>
          <a:xfrm>
            <a:off x="1456661" y="210841"/>
            <a:ext cx="8995144" cy="1143000"/>
          </a:xfrm>
        </p:spPr>
        <p:txBody>
          <a:bodyPr/>
          <a:p>
            <a:r>
              <a:rPr lang="tr-TR" b="1" dirty="0">
                <a:solidFill>
                  <a:srgbClr val="CC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Gelecek Hedeflerimiz…</a:t>
            </a:r>
            <a:endParaRPr lang="tr-TR" b="1" dirty="0">
              <a:solidFill>
                <a:srgbClr val="CC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3735</Words>
  <Application>WPS Presentation</Application>
  <PresentationFormat/>
  <Paragraphs>145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Arial</vt:lpstr>
      <vt:lpstr>SimSun</vt:lpstr>
      <vt:lpstr>Wingdings</vt:lpstr>
      <vt:lpstr>Arial Black</vt:lpstr>
      <vt:lpstr>Tahoma</vt:lpstr>
      <vt:lpstr>Microsoft YaHei</vt:lpstr>
      <vt:lpstr>Arial Unicode MS</vt:lpstr>
      <vt:lpstr>Calibri</vt:lpstr>
      <vt:lpstr>Segoe Print</vt:lpstr>
      <vt:lpstr>Ofis Teması</vt:lpstr>
      <vt:lpstr>GELECEĞİ PLANLAMA Bafra İsmail Ahıskalı Mesleki Eğitim Merkezi Rehberlik Servisi </vt:lpstr>
      <vt:lpstr>Geleceğimizi planlarken ilk adım…</vt:lpstr>
      <vt:lpstr>PowerPoint 演示文稿</vt:lpstr>
      <vt:lpstr>PowerPoint 演示文稿</vt:lpstr>
      <vt:lpstr>Bakalım kendimizi ne kadar tanıyoruz ?</vt:lpstr>
      <vt:lpstr>Kendimizi tanımak geleceği                      planlarken neden önemli?</vt:lpstr>
      <vt:lpstr>Gelecek Planımız ve Hedeflerimiz…</vt:lpstr>
      <vt:lpstr>Gelecek Hedeflerimiz…</vt:lpstr>
      <vt:lpstr>Gelecek Hedeflerimiz…</vt:lpstr>
      <vt:lpstr>Gelecek Hedeflerimiz…</vt:lpstr>
      <vt:lpstr>ŞİMDİ SIRA SİZDE….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GELECEĞİ PLANLAMA Bafra İsmail Ahıskalı Mesleki Eğitim Merkezi Rehberlik Servisi </dc:title>
  <dc:creator>SNE-LX1</dc:creator>
  <cp:lastModifiedBy>Okan</cp:lastModifiedBy>
  <cp:revision>2</cp:revision>
  <dcterms:created xsi:type="dcterms:W3CDTF">2021-05-11T03:54:00Z</dcterms:created>
  <dcterms:modified xsi:type="dcterms:W3CDTF">2021-05-11T04:04:15Z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TC034313779991</vt:lpwstr>
  </property>
  <property fmtid="{D5CDD505-2E9C-101B-9397-08002B2CF9AE}" pid="3" name="KSOProductBuildVer">
    <vt:lpwstr>1033-11.2.0.10132</vt:lpwstr>
  </property>
</Properties>
</file>