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9" r:id="rId5"/>
    <p:sldId id="272" r:id="rId6"/>
    <p:sldId id="279" r:id="rId7"/>
    <p:sldId id="273" r:id="rId8"/>
    <p:sldId id="260" r:id="rId9"/>
    <p:sldId id="274" r:id="rId10"/>
    <p:sldId id="284" r:id="rId11"/>
    <p:sldId id="261" r:id="rId12"/>
    <p:sldId id="264" r:id="rId13"/>
    <p:sldId id="285" r:id="rId14"/>
    <p:sldId id="280" r:id="rId15"/>
    <p:sldId id="283" r:id="rId16"/>
    <p:sldId id="286" r:id="rId17"/>
    <p:sldId id="281" r:id="rId18"/>
    <p:sldId id="287" r:id="rId19"/>
    <p:sldId id="282" r:id="rId20"/>
    <p:sldId id="288" r:id="rId21"/>
  </p:sldIdLst>
  <p:sldSz cx="12192000" cy="6858000"/>
  <p:notesSz cx="6858000" cy="9144000"/>
  <p:defaultTextStyle>
    <a:defPPr>
      <a:defRPr lang="tr-T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tr-TR" sz="3200" b="0" i="0" u="none" strike="noStrike" kern="1200" cap="none" spc="0" normalizeH="0" baseline="0" noProof="0">
              <a:ln>
                <a:noFill/>
              </a:ln>
              <a:solidFill>
                <a:schemeClr val="tx1"/>
              </a:solidFill>
              <a:effectLst/>
              <a:uLnTx/>
              <a:uFillTx/>
              <a:latin typeface="+mn-lt"/>
              <a:ea typeface="+mn-ea"/>
              <a:cs typeface="+mn-cs"/>
            </a:endParaRP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Başlık Yer Tutucusu 1"/>
          <p:cNvSpPr>
            <a:spLocks noGrp="1"/>
          </p:cNvSpPr>
          <p:nvPr>
            <p:ph type="title"/>
          </p:nvPr>
        </p:nvSpPr>
        <p:spPr>
          <a:xfrm>
            <a:off x="838200" y="365125"/>
            <a:ext cx="10515600" cy="1325563"/>
          </a:xfrm>
          <a:prstGeom prst="rect">
            <a:avLst/>
          </a:prstGeom>
          <a:noFill/>
          <a:ln w="9525">
            <a:noFill/>
          </a:ln>
        </p:spPr>
        <p:txBody>
          <a:bodyPr anchor="ctr" anchorCtr="0"/>
          <a:p>
            <a:pPr lvl="0"/>
            <a:r>
              <a:rPr lang="tr-TR" altLang="tr-TR" dirty="0"/>
              <a:t>Asıl başlık stili için tıklatın</a:t>
            </a:r>
            <a:endParaRPr lang="tr-TR" altLang="tr-TR" dirty="0"/>
          </a:p>
        </p:txBody>
      </p:sp>
      <p:sp>
        <p:nvSpPr>
          <p:cNvPr id="1027" name="Metin Yer Tutucusu 2"/>
          <p:cNvSpPr>
            <a:spLocks noGrp="1"/>
          </p:cNvSpPr>
          <p:nvPr>
            <p:ph type="body" idx="1"/>
          </p:nvPr>
        </p:nvSpPr>
        <p:spPr>
          <a:xfrm>
            <a:off x="838200" y="1825625"/>
            <a:ext cx="10515600" cy="4351338"/>
          </a:xfrm>
          <a:prstGeom prst="rect">
            <a:avLst/>
          </a:prstGeom>
          <a:noFill/>
          <a:ln w="9525">
            <a:noFill/>
          </a:ln>
        </p:spPr>
        <p:txBody>
          <a:bodyPr/>
          <a:p>
            <a:pPr lvl="0"/>
            <a:r>
              <a:rPr lang="tr-TR" altLang="tr-TR" dirty="0"/>
              <a:t>Asıl metin stillerini düzenle</a:t>
            </a:r>
            <a:endParaRPr lang="tr-TR" altLang="tr-TR" dirty="0"/>
          </a:p>
          <a:p>
            <a:pPr lvl="1"/>
            <a:r>
              <a:rPr lang="tr-TR" altLang="tr-TR" dirty="0"/>
              <a:t>İkinci düzey</a:t>
            </a:r>
            <a:endParaRPr lang="tr-TR" altLang="tr-TR" dirty="0"/>
          </a:p>
          <a:p>
            <a:pPr lvl="2"/>
            <a:r>
              <a:rPr lang="tr-TR" altLang="tr-TR" dirty="0"/>
              <a:t>Üçüncü düzey</a:t>
            </a:r>
            <a:endParaRPr lang="tr-TR" altLang="tr-TR" dirty="0"/>
          </a:p>
          <a:p>
            <a:pPr lvl="3"/>
            <a:r>
              <a:rPr lang="tr-TR" altLang="tr-TR" dirty="0"/>
              <a:t>Dördüncü düzey</a:t>
            </a:r>
            <a:endParaRPr lang="tr-TR" altLang="tr-TR" dirty="0"/>
          </a:p>
          <a:p>
            <a:pPr lvl="4"/>
            <a:r>
              <a:rPr lang="tr-TR" altLang="tr-TR" dirty="0"/>
              <a:t>Beşinci düzey</a:t>
            </a:r>
            <a:endParaRPr lang="tr-TR" altLang="tr-TR" dirty="0"/>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DFFA3D0-002F-4069-BAE9-0541A973CC93}" type="datetimeFigureOut">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0036F73-0C96-4EF5-99CC-A753FE9233B3}" type="slidenum">
              <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fld>
            <a:endParaRPr kumimoji="0" lang="tr-TR"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a:defRPr>
      </a:lvl2pPr>
      <a:lvl3pPr algn="l" rtl="0" eaLnBrk="0" fontAlgn="base" hangingPunct="0">
        <a:lnSpc>
          <a:spcPct val="90000"/>
        </a:lnSpc>
        <a:spcBef>
          <a:spcPct val="0"/>
        </a:spcBef>
        <a:spcAft>
          <a:spcPct val="0"/>
        </a:spcAft>
        <a:defRPr sz="4400">
          <a:solidFill>
            <a:schemeClr val="tx1"/>
          </a:solidFill>
          <a:latin typeface="Calibri Light" panose="020F0302020204030204"/>
        </a:defRPr>
      </a:lvl3pPr>
      <a:lvl4pPr algn="l" rtl="0" eaLnBrk="0" fontAlgn="base" hangingPunct="0">
        <a:lnSpc>
          <a:spcPct val="90000"/>
        </a:lnSpc>
        <a:spcBef>
          <a:spcPct val="0"/>
        </a:spcBef>
        <a:spcAft>
          <a:spcPct val="0"/>
        </a:spcAft>
        <a:defRPr sz="4400">
          <a:solidFill>
            <a:schemeClr val="tx1"/>
          </a:solidFill>
          <a:latin typeface="Calibri Light" panose="020F0302020204030204"/>
        </a:defRPr>
      </a:lvl4pPr>
      <a:lvl5pPr algn="l" rtl="0" eaLnBrk="0" fontAlgn="base" hangingPunct="0">
        <a:lnSpc>
          <a:spcPct val="90000"/>
        </a:lnSpc>
        <a:spcBef>
          <a:spcPct val="0"/>
        </a:spcBef>
        <a:spcAft>
          <a:spcPct val="0"/>
        </a:spcAft>
        <a:defRPr sz="4400">
          <a:solidFill>
            <a:schemeClr val="tx1"/>
          </a:solidFill>
          <a:latin typeface="Calibri Light" panose="020F0302020204030204"/>
        </a:defRPr>
      </a:lvl5pPr>
      <a:lvl6pPr marL="457200" algn="l" rtl="0" fontAlgn="base">
        <a:lnSpc>
          <a:spcPct val="90000"/>
        </a:lnSpc>
        <a:spcBef>
          <a:spcPct val="0"/>
        </a:spcBef>
        <a:spcAft>
          <a:spcPct val="0"/>
        </a:spcAft>
        <a:defRPr sz="4400">
          <a:solidFill>
            <a:schemeClr val="tx1"/>
          </a:solidFill>
          <a:latin typeface="Calibri Light" panose="020F0302020204030204"/>
        </a:defRPr>
      </a:lvl6pPr>
      <a:lvl7pPr marL="914400" algn="l" rtl="0" fontAlgn="base">
        <a:lnSpc>
          <a:spcPct val="90000"/>
        </a:lnSpc>
        <a:spcBef>
          <a:spcPct val="0"/>
        </a:spcBef>
        <a:spcAft>
          <a:spcPct val="0"/>
        </a:spcAft>
        <a:defRPr sz="4400">
          <a:solidFill>
            <a:schemeClr val="tx1"/>
          </a:solidFill>
          <a:latin typeface="Calibri Light" panose="020F0302020204030204"/>
        </a:defRPr>
      </a:lvl7pPr>
      <a:lvl8pPr marL="1371600" algn="l" rtl="0" fontAlgn="base">
        <a:lnSpc>
          <a:spcPct val="90000"/>
        </a:lnSpc>
        <a:spcBef>
          <a:spcPct val="0"/>
        </a:spcBef>
        <a:spcAft>
          <a:spcPct val="0"/>
        </a:spcAft>
        <a:defRPr sz="4400">
          <a:solidFill>
            <a:schemeClr val="tx1"/>
          </a:solidFill>
          <a:latin typeface="Calibri Light" panose="020F0302020204030204"/>
        </a:defRPr>
      </a:lvl8pPr>
      <a:lvl9pPr marL="1828800" algn="l" rtl="0" fontAlgn="base">
        <a:lnSpc>
          <a:spcPct val="90000"/>
        </a:lnSpc>
        <a:spcBef>
          <a:spcPct val="0"/>
        </a:spcBef>
        <a:spcAft>
          <a:spcPct val="0"/>
        </a:spcAft>
        <a:defRPr sz="4400">
          <a:solidFill>
            <a:schemeClr val="tx1"/>
          </a:solidFill>
          <a:latin typeface="Calibri Light" panose="020F0302020204030204"/>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Unvan 1"/>
          <p:cNvSpPr>
            <a:spLocks noGrp="1"/>
          </p:cNvSpPr>
          <p:nvPr>
            <p:ph type="ctrTitle" hasCustomPrompt="1"/>
          </p:nvPr>
        </p:nvSpPr>
        <p:spPr>
          <a:ln/>
        </p:spPr>
        <p:txBody>
          <a:bodyPr vert="horz" wrap="square" lIns="91440" tIns="45720" rIns="91440" bIns="45720" anchor="b" anchorCtr="0"/>
          <a:p>
            <a:pPr eaLnBrk="1" hangingPunct="1">
              <a:buClrTx/>
              <a:buSzTx/>
              <a:buFontTx/>
            </a:pPr>
            <a:r>
              <a:rPr lang="tr-TR" altLang="tr-TR" sz="3600" b="1" kern="1200" dirty="0">
                <a:solidFill>
                  <a:srgbClr val="FF0000"/>
                </a:solidFill>
                <a:latin typeface="Comic Sans MS" panose="030F0702030302020204" pitchFamily="66" charset="0"/>
                <a:ea typeface="+mj-ea"/>
                <a:cs typeface="+mj-cs"/>
              </a:rPr>
              <a:t>Çocuk ve Ergenlerde Obezite</a:t>
            </a:r>
            <a:endParaRPr lang="tr-TR" altLang="tr-TR" sz="3600" b="1" kern="1200" dirty="0">
              <a:solidFill>
                <a:srgbClr val="FF0000"/>
              </a:solidFill>
              <a:latin typeface="Comic Sans MS" panose="030F0702030302020204" pitchFamily="66" charset="0"/>
              <a:ea typeface="+mj-ea"/>
              <a:cs typeface="+mj-cs"/>
            </a:endParaRPr>
          </a:p>
        </p:txBody>
      </p:sp>
      <p:sp>
        <p:nvSpPr>
          <p:cNvPr id="2051" name="Alt Başlık 2"/>
          <p:cNvSpPr>
            <a:spLocks noGrp="1"/>
          </p:cNvSpPr>
          <p:nvPr>
            <p:ph type="subTitle" idx="1" hasCustomPrompt="1"/>
          </p:nvPr>
        </p:nvSpPr>
        <p:spPr>
          <a:xfrm>
            <a:off x="1458913" y="3578225"/>
            <a:ext cx="9144000" cy="1655763"/>
          </a:xfrm>
          <a:ln/>
        </p:spPr>
        <p:txBody>
          <a:bodyPr vert="horz" wrap="square" lIns="91440" tIns="45720" rIns="91440" bIns="45720" anchor="t" anchorCtr="0"/>
          <a:p>
            <a:pPr eaLnBrk="1" hangingPunct="1">
              <a:buClrTx/>
              <a:buSzTx/>
            </a:pPr>
            <a:r>
              <a:rPr lang="tr-TR" altLang="tr-TR" b="1" kern="1200" dirty="0">
                <a:latin typeface="Comic Sans MS" panose="030F0702030302020204" pitchFamily="66" charset="0"/>
                <a:ea typeface="+mn-ea"/>
                <a:cs typeface="+mn-cs"/>
              </a:rPr>
              <a:t>Öğretmenler ve Okul Yöneticileri için</a:t>
            </a:r>
            <a:endParaRPr lang="tr-TR" altLang="tr-TR" b="1" kern="1200" dirty="0">
              <a:latin typeface="Comic Sans MS" panose="030F0702030302020204" pitchFamily="66" charset="0"/>
              <a:ea typeface="+mn-ea"/>
              <a:cs typeface="+mn-cs"/>
            </a:endParaRPr>
          </a:p>
        </p:txBody>
      </p:sp>
      <p:pic>
        <p:nvPicPr>
          <p:cNvPr id="2052" name="Resim 3"/>
          <p:cNvPicPr>
            <a:picLocks noChangeAspect="1"/>
          </p:cNvPicPr>
          <p:nvPr/>
        </p:nvPicPr>
        <p:blipFill>
          <a:blip r:embed="rId1"/>
          <a:stretch>
            <a:fillRect/>
          </a:stretch>
        </p:blipFill>
        <p:spPr>
          <a:xfrm>
            <a:off x="4887913" y="428625"/>
            <a:ext cx="1987550" cy="1887538"/>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İçerik Yer Tutucusu 2"/>
          <p:cNvSpPr>
            <a:spLocks noGrp="1"/>
          </p:cNvSpPr>
          <p:nvPr>
            <p:ph idx="1" hasCustomPrompt="1"/>
          </p:nvPr>
        </p:nvSpPr>
        <p:spPr>
          <a:xfrm>
            <a:off x="868363" y="1316038"/>
            <a:ext cx="10515600" cy="4351337"/>
          </a:xfrm>
          <a:ln/>
        </p:spPr>
        <p:txBody>
          <a:bodyPr vert="horz" wrap="square" lIns="91440" tIns="45720" rIns="91440" bIns="45720" anchor="t" anchorCtr="0"/>
          <a:p>
            <a:pPr eaLnBrk="1" hangingPunct="1">
              <a:lnSpc>
                <a:spcPct val="100000"/>
              </a:lnSpc>
              <a:buNone/>
            </a:pPr>
            <a:r>
              <a:rPr lang="tr-TR" altLang="tr-TR" sz="2400" dirty="0">
                <a:latin typeface="Comic Sans MS" panose="030F0702030302020204" pitchFamily="66" charset="0"/>
              </a:rPr>
              <a:t>6-Öğretmenler ve diğer personelin sağlığı geliştiren stratejiler ile ilgili olarak gelişimlerinin desteklenmesi, eğitim ve tecrübelerinin artması için çaba gösterilmesi gereklidir</a:t>
            </a:r>
            <a:endParaRPr lang="tr-TR" altLang="tr-TR" sz="2400" dirty="0">
              <a:latin typeface="Comic Sans MS" panose="030F0702030302020204" pitchFamily="66" charset="0"/>
            </a:endParaRPr>
          </a:p>
          <a:p>
            <a:pPr eaLnBrk="1" hangingPunct="1">
              <a:lnSpc>
                <a:spcPct val="100000"/>
              </a:lnSpc>
            </a:pPr>
            <a:endParaRPr lang="tr-TR" altLang="tr-TR" sz="2400" dirty="0">
              <a:latin typeface="Comic Sans MS" panose="030F0702030302020204" pitchFamily="66" charset="0"/>
            </a:endParaRPr>
          </a:p>
          <a:p>
            <a:pPr eaLnBrk="1" hangingPunct="1">
              <a:lnSpc>
                <a:spcPct val="100000"/>
              </a:lnSpc>
              <a:buNone/>
            </a:pPr>
            <a:r>
              <a:rPr lang="tr-TR" altLang="tr-TR" sz="2400" dirty="0">
                <a:latin typeface="Comic Sans MS" panose="030F0702030302020204" pitchFamily="66" charset="0"/>
              </a:rPr>
              <a:t>7-Ebeveyn destek programları ve ev aktiviteleri/ödevleri ile çocuğun daha aktif olmak, besin değeri daha yüksek gıdalarla beslenmek ve ekran karşısında daha az vakit geçirmek konularında cesaretlendirilmesi önerilmektedir</a:t>
            </a:r>
            <a:endParaRPr lang="tr-TR" altLang="tr-TR" sz="2400" dirty="0">
              <a:latin typeface="Comic Sans MS" panose="030F0702030302020204"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İçerik Yer Tutucusu 2"/>
          <p:cNvSpPr>
            <a:spLocks noGrp="1"/>
          </p:cNvSpPr>
          <p:nvPr>
            <p:ph idx="1" hasCustomPrompt="1"/>
          </p:nvPr>
        </p:nvSpPr>
        <p:spPr>
          <a:ln/>
        </p:spPr>
        <p:txBody>
          <a:bodyPr vert="horz" wrap="square" lIns="91440" tIns="45720" rIns="91440" bIns="45720" anchor="t" anchorCtr="0"/>
          <a:p>
            <a:pPr eaLnBrk="1" hangingPunct="1">
              <a:lnSpc>
                <a:spcPct val="200000"/>
              </a:lnSpc>
              <a:buNone/>
            </a:pPr>
            <a:r>
              <a:rPr lang="tr-TR" altLang="tr-TR" sz="2400" dirty="0">
                <a:latin typeface="Comic Sans MS" panose="030F0702030302020204" pitchFamily="66" charset="0"/>
              </a:rPr>
              <a:t>8-Televizyon izlemek ya da video oyunları oynamak gibi ekran kullanımının artmış olduğu sedanter davranışlar, çocukluk çağı obezitesi riskini arttırmaktadır. Eğlence amaçlı ekran kullanımının günlük olarak 30-60 dk ile sınırlandırılması önerilmektedir</a:t>
            </a:r>
            <a:r>
              <a:rPr lang="tr-TR" altLang="tr-TR" dirty="0"/>
              <a:t>. </a:t>
            </a:r>
            <a:endParaRPr lang="tr-TR" alt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Unvan 1"/>
          <p:cNvSpPr>
            <a:spLocks noGrp="1"/>
          </p:cNvSpPr>
          <p:nvPr>
            <p:ph type="title" hasCustomPrompt="1"/>
          </p:nvPr>
        </p:nvSpPr>
        <p:spPr>
          <a:xfrm>
            <a:off x="838200" y="365125"/>
            <a:ext cx="10515600" cy="522288"/>
          </a:xfrm>
        </p:spPr>
        <p:txBody>
          <a:bodyPr vert="horz" wrap="square" lIns="91440" tIns="45720" rIns="91440" bIns="45720" numCol="1" rtlCol="0" anchor="ctr" anchorCtr="0" compatLnSpc="1"/>
          <a:p>
            <a:pPr eaLnBrk="1" hangingPunct="1">
              <a:buNone/>
            </a:pPr>
            <a:br>
              <a:rPr sz="4000" dirty="0"/>
            </a:br>
            <a:r>
              <a:rPr sz="2800" b="1" dirty="0">
                <a:solidFill>
                  <a:srgbClr val="FF0000"/>
                </a:solidFill>
                <a:latin typeface="Comic Sans MS" panose="030F0702030302020204" pitchFamily="66" charset="0"/>
              </a:rPr>
              <a:t>Obez bir çocukta kilo artışı ile </a:t>
            </a:r>
            <a:r>
              <a:rPr sz="2800" b="1" dirty="0">
                <a:solidFill>
                  <a:srgbClr val="FF0000"/>
                </a:solidFill>
                <a:latin typeface="Comic Sans MS" panose="030F0702030302020204" pitchFamily="66" charset="0"/>
              </a:rPr>
              <a:t>birlikte </a:t>
            </a:r>
            <a:br>
              <a:rPr sz="2800" b="1" dirty="0">
                <a:solidFill>
                  <a:srgbClr val="FF0000"/>
                </a:solidFill>
                <a:latin typeface="Comic Sans MS" panose="030F0702030302020204" pitchFamily="66" charset="0"/>
              </a:rPr>
            </a:br>
            <a:endParaRPr sz="2800" b="1"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a:xfrm>
            <a:off x="374650" y="1066800"/>
            <a:ext cx="11582400" cy="5622925"/>
          </a:xfrm>
        </p:spPr>
        <p:txBody>
          <a:bodyPr vert="horz" wrap="square" lIns="91440" tIns="45720" rIns="91440" bIns="45720" numCol="1" rtlCol="0" anchor="t" anchorCtr="0" compatLnSpc="1">
            <a:normAutofit fontScale="3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Kısa </a:t>
            </a: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boyluluk</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Cilt </a:t>
            </a:r>
            <a:r>
              <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bulguları( cilt </a:t>
            </a: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kuruluğu, mor çizgilenmeler ..</a:t>
            </a:r>
            <a:r>
              <a:rPr kumimoji="0" lang="tr-TR" sz="7400" b="0" i="0" u="none" strike="noStrike" kern="1200" cap="none" spc="0" normalizeH="0" baseline="0" noProof="0" dirty="0" err="1" smtClean="0">
                <a:ln>
                  <a:noFill/>
                </a:ln>
                <a:solidFill>
                  <a:schemeClr val="tx1"/>
                </a:solidFill>
                <a:effectLst/>
                <a:uLnTx/>
                <a:uFillTx/>
                <a:latin typeface="Comic Sans MS" panose="030F0702030302020204" pitchFamily="66" charset="0"/>
                <a:ea typeface="+mn-ea"/>
                <a:cs typeface="+mn-cs"/>
              </a:rPr>
              <a:t>vs</a:t>
            </a: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Anlama/kavrama güçlüğü</a:t>
            </a:r>
            <a:endPar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Çok su içme, çok idrar yapma</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Guatr (boyun orta hatta şişkinlik)</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Tansiyon yüksekliği</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Ergenlik bulgularının erkene kayması/gecikmesi</a:t>
            </a:r>
            <a:endPar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defRPr/>
            </a:pP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Kızlarda tüylenme problemleri</a:t>
            </a:r>
            <a:endPar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defRPr/>
            </a:pPr>
            <a:r>
              <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t>
            </a:r>
            <a:r>
              <a:rPr kumimoji="0" lang="tr-TR" sz="7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gibi durumlar gözlendiğinde endokrinolojik  değerlendirme için hızlıca 				 yönlendirilmelidir</a:t>
            </a:r>
            <a:endParaRPr kumimoji="0" lang="tr-TR" sz="74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endParaRPr kumimoji="0" lang="tr-TR" sz="7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endParaRPr kumimoji="0" lang="tr-TR" sz="7200" b="0"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endParaRPr kumimoji="0" lang="tr-TR" sz="7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İçerik Yer Tutucusu 2"/>
          <p:cNvSpPr>
            <a:spLocks noGrp="1"/>
          </p:cNvSpPr>
          <p:nvPr>
            <p:ph idx="1" hasCustomPrompt="1"/>
          </p:nvPr>
        </p:nvSpPr>
        <p:spPr>
          <a:ln/>
        </p:spPr>
        <p:txBody>
          <a:bodyPr vert="horz" wrap="square" lIns="91440" tIns="45720" rIns="91440" bIns="45720" anchor="t" anchorCtr="0"/>
          <a:p>
            <a:pPr algn="ctr" eaLnBrk="1" hangingPunct="1">
              <a:lnSpc>
                <a:spcPct val="200000"/>
              </a:lnSpc>
              <a:buNone/>
            </a:pPr>
            <a:r>
              <a:rPr lang="tr-TR" altLang="tr-TR" sz="2400" dirty="0">
                <a:latin typeface="Comic Sans MS" panose="030F0702030302020204" pitchFamily="66" charset="0"/>
              </a:rPr>
              <a:t>Yapılan çalışmalar, obezitenin çocuk ve ergenlerin psikososyal gelişimi üzerine olumsuz etkileri olduğunu göstermiştir. Obezite sonucu ortaya çıkan psikiyatrik komplikasyonlar çocuk ve ergenin okul hayatı ve sosyal hayatında bozulmalara yol açmaktadır</a:t>
            </a:r>
            <a:endParaRPr lang="tr-TR" altLang="tr-TR" sz="2400" dirty="0">
              <a:latin typeface="Comic Sans MS" panose="030F0702030302020204"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Unvan 1"/>
          <p:cNvSpPr>
            <a:spLocks noGrp="1"/>
          </p:cNvSpPr>
          <p:nvPr>
            <p:ph type="title" hasCustomPrompt="1"/>
          </p:nvPr>
        </p:nvSpPr>
        <p:spPr>
          <a:ln/>
        </p:spPr>
        <p:txBody>
          <a:bodyPr vert="horz" wrap="square" lIns="91440" tIns="45720" rIns="91440" bIns="45720" anchor="ctr" anchorCtr="0"/>
          <a:p>
            <a:pPr eaLnBrk="1" hangingPunct="1"/>
            <a:r>
              <a:rPr lang="tr-TR" altLang="tr-TR" sz="2800" dirty="0">
                <a:solidFill>
                  <a:srgbClr val="FF0000"/>
                </a:solidFill>
                <a:latin typeface="Comic Sans MS" panose="030F0702030302020204" pitchFamily="66" charset="0"/>
              </a:rPr>
              <a:t>Neden Obez Çocuklar ve Adölesanlar Fiziksel Aktiviteden Kaçınıyor?</a:t>
            </a:r>
            <a:endParaRPr lang="tr-TR" altLang="tr-TR" sz="2800"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p:txBody>
          <a:bodyPr vert="horz" wrap="square" lIns="91440" tIns="45720" rIns="91440" bIns="45720" numCol="1" rtlCol="0" anchor="t" anchorCtr="0" compatLnSpc="1"/>
          <a:p>
            <a:pPr eaLnBrk="1" hangingPunct="1">
              <a:lnSpc>
                <a:spcPct val="70000"/>
              </a:lnSpc>
            </a:pPr>
            <a:r>
              <a:rPr sz="2400" dirty="0">
                <a:latin typeface="Comic Sans MS" panose="030F0702030302020204" pitchFamily="66" charset="0"/>
              </a:rPr>
              <a:t>Obeziteye eşlik edebilecek kalp,solunum , ortopedik sorunlar gibi sistemik sağlık sorunları olmayan çocukların fiziksel olarak aktif olmaya yönlendirilmesi gereklidir</a:t>
            </a:r>
            <a:endParaRPr sz="2400" dirty="0">
              <a:latin typeface="Comic Sans MS" panose="030F0702030302020204" pitchFamily="66" charset="0"/>
            </a:endParaRPr>
          </a:p>
          <a:p>
            <a:pPr eaLnBrk="1" hangingPunct="1">
              <a:lnSpc>
                <a:spcPct val="70000"/>
              </a:lnSpc>
            </a:pPr>
            <a:endParaRPr sz="2400" dirty="0">
              <a:latin typeface="Comic Sans MS" panose="030F0702030302020204" pitchFamily="66" charset="0"/>
            </a:endParaRPr>
          </a:p>
          <a:p>
            <a:pPr eaLnBrk="1" hangingPunct="1">
              <a:lnSpc>
                <a:spcPct val="70000"/>
              </a:lnSpc>
            </a:pPr>
            <a:r>
              <a:rPr sz="2400" dirty="0">
                <a:latin typeface="Comic Sans MS" panose="030F0702030302020204" pitchFamily="66" charset="0"/>
              </a:rPr>
              <a:t>Bu çocuklar genellikle</a:t>
            </a:r>
            <a:endParaRPr sz="2400" dirty="0">
              <a:latin typeface="Comic Sans MS" panose="030F0702030302020204" pitchFamily="66" charset="0"/>
            </a:endParaRPr>
          </a:p>
          <a:p>
            <a:pPr lvl="1" eaLnBrk="1" hangingPunct="1">
              <a:lnSpc>
                <a:spcPct val="70000"/>
              </a:lnSpc>
            </a:pPr>
            <a:r>
              <a:rPr sz="2000" dirty="0">
                <a:latin typeface="Comic Sans MS" panose="030F0702030302020204" pitchFamily="66" charset="0"/>
              </a:rPr>
              <a:t>Oyun alanlarının az ve yetersiz olması, </a:t>
            </a:r>
            <a:endParaRPr sz="2000" dirty="0">
              <a:latin typeface="Comic Sans MS" panose="030F0702030302020204" pitchFamily="66" charset="0"/>
            </a:endParaRPr>
          </a:p>
          <a:p>
            <a:pPr lvl="1" eaLnBrk="1" hangingPunct="1">
              <a:lnSpc>
                <a:spcPct val="70000"/>
              </a:lnSpc>
            </a:pPr>
            <a:r>
              <a:rPr sz="2000" dirty="0">
                <a:latin typeface="Comic Sans MS" panose="030F0702030302020204" pitchFamily="66" charset="0"/>
              </a:rPr>
              <a:t>Arkadaşları tarafından dışlanma, </a:t>
            </a:r>
            <a:endParaRPr sz="2000" dirty="0">
              <a:latin typeface="Comic Sans MS" panose="030F0702030302020204" pitchFamily="66" charset="0"/>
            </a:endParaRPr>
          </a:p>
          <a:p>
            <a:pPr lvl="1" eaLnBrk="1" hangingPunct="1">
              <a:lnSpc>
                <a:spcPct val="70000"/>
              </a:lnSpc>
            </a:pPr>
            <a:r>
              <a:rPr sz="2000" dirty="0">
                <a:latin typeface="Comic Sans MS" panose="030F0702030302020204" pitchFamily="66" charset="0"/>
              </a:rPr>
              <a:t>Yeterli sayıda (okulda, aile içinde) rol model olmaması, </a:t>
            </a:r>
            <a:endParaRPr sz="2000" dirty="0">
              <a:latin typeface="Comic Sans MS" panose="030F0702030302020204" pitchFamily="66" charset="0"/>
            </a:endParaRPr>
          </a:p>
          <a:p>
            <a:pPr lvl="1" eaLnBrk="1" hangingPunct="1">
              <a:lnSpc>
                <a:spcPct val="70000"/>
              </a:lnSpc>
            </a:pPr>
            <a:r>
              <a:rPr sz="2000" dirty="0">
                <a:latin typeface="Comic Sans MS" panose="030F0702030302020204" pitchFamily="66" charset="0"/>
              </a:rPr>
              <a:t>Utangaçlık, özgüven eksikliği ve önerilen egzersiz programlarının zevkli olmaması gibi nedenlerle  egzersiz yapmaktan kaçınmaktadırlar</a:t>
            </a:r>
            <a:endParaRPr sz="2000" dirty="0">
              <a:latin typeface="Comic Sans MS" panose="030F0702030302020204" pitchFamily="66" charset="0"/>
            </a:endParaRPr>
          </a:p>
          <a:p>
            <a:pPr lvl="1" eaLnBrk="1" hangingPunct="1">
              <a:lnSpc>
                <a:spcPct val="70000"/>
              </a:lnSpc>
            </a:pPr>
            <a:endParaRPr sz="2000" dirty="0">
              <a:latin typeface="Comic Sans MS" panose="030F0702030302020204" pitchFamily="66" charset="0"/>
            </a:endParaRPr>
          </a:p>
          <a:p>
            <a:pPr eaLnBrk="1" hangingPunct="1">
              <a:lnSpc>
                <a:spcPct val="70000"/>
              </a:lnSpc>
            </a:pPr>
            <a:r>
              <a:rPr sz="2400" dirty="0">
                <a:latin typeface="Comic Sans MS" panose="030F0702030302020204" pitchFamily="66" charset="0"/>
              </a:rPr>
              <a:t>Bunların düzeltilebilmesi için bireysel, yarışmalı olmayan spor dalları seçilmelidir. </a:t>
            </a:r>
            <a:r>
              <a:rPr sz="2400" dirty="0">
                <a:latin typeface="Comic Sans MS" panose="030F0702030302020204" pitchFamily="66" charset="0"/>
              </a:rPr>
              <a:t>Arkadaşlar ve eğiticiler olası incitici davranışlardan kaçınmalıdırlar. </a:t>
            </a:r>
            <a:endParaRPr sz="2400" dirty="0">
              <a:latin typeface="Comic Sans MS" panose="030F0702030302020204"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1 Başlık"/>
          <p:cNvSpPr>
            <a:spLocks noGrp="1"/>
          </p:cNvSpPr>
          <p:nvPr>
            <p:ph type="title" hasCustomPrompt="1"/>
          </p:nvPr>
        </p:nvSpPr>
        <p:spPr>
          <a:ln/>
        </p:spPr>
        <p:txBody>
          <a:bodyPr vert="horz" wrap="square" lIns="91440" tIns="45720" rIns="91440" bIns="45720" anchor="ctr" anchorCtr="0"/>
          <a:p>
            <a:pPr eaLnBrk="1" hangingPunct="1"/>
            <a:endParaRPr lang="tr-TR" altLang="tr-TR" dirty="0"/>
          </a:p>
        </p:txBody>
      </p:sp>
      <p:sp>
        <p:nvSpPr>
          <p:cNvPr id="16387" name="2 İçerik Yer Tutucusu"/>
          <p:cNvSpPr>
            <a:spLocks noGrp="1"/>
          </p:cNvSpPr>
          <p:nvPr>
            <p:ph idx="1" hasCustomPrompt="1"/>
          </p:nvPr>
        </p:nvSpPr>
        <p:spPr>
          <a:ln/>
        </p:spPr>
        <p:txBody>
          <a:bodyPr vert="horz" wrap="square" lIns="91440" tIns="45720" rIns="91440" bIns="45720" anchor="t" anchorCtr="0"/>
          <a:p>
            <a:pPr eaLnBrk="1" hangingPunct="1"/>
            <a:r>
              <a:rPr lang="tr-TR" altLang="tr-TR" sz="2400" dirty="0">
                <a:latin typeface="Comic Sans MS" panose="030F0702030302020204" pitchFamily="66" charset="0"/>
              </a:rPr>
              <a:t>Eğiticiler  ve aileler çocuklara örnek olmalı, fiziksel aktivitede onlarla birlikte yer almalıdır. </a:t>
            </a:r>
            <a:endParaRPr lang="tr-TR" altLang="tr-TR" sz="2400" dirty="0">
              <a:latin typeface="Comic Sans MS" panose="030F0702030302020204" pitchFamily="66" charset="0"/>
            </a:endParaRPr>
          </a:p>
          <a:p>
            <a:pPr eaLnBrk="1" hangingPunct="1"/>
            <a:endParaRPr lang="tr-TR" altLang="tr-TR" sz="2400" dirty="0">
              <a:latin typeface="Comic Sans MS" panose="030F0702030302020204" pitchFamily="66" charset="0"/>
            </a:endParaRPr>
          </a:p>
          <a:p>
            <a:pPr eaLnBrk="1" hangingPunct="1"/>
            <a:r>
              <a:rPr lang="tr-TR" altLang="tr-TR" sz="2400" dirty="0">
                <a:latin typeface="Comic Sans MS" panose="030F0702030302020204" pitchFamily="66" charset="0"/>
              </a:rPr>
              <a:t>Fiziksel aktivite sırasında yaşanabilecek aksiliklerin toplum içerisinde şakalaşma konusu yapılmamasına özen gösterilmelidir </a:t>
            </a:r>
            <a:endParaRPr lang="tr-TR" altLang="tr-TR" sz="2400" dirty="0">
              <a:latin typeface="Comic Sans MS" panose="030F0702030302020204" pitchFamily="66" charset="0"/>
            </a:endParaRPr>
          </a:p>
          <a:p>
            <a:pPr eaLnBrk="1" hangingPunct="1"/>
            <a:endParaRPr lang="tr-TR" altLang="tr-TR" sz="2400" dirty="0">
              <a:latin typeface="Comic Sans MS" panose="030F0702030302020204" pitchFamily="66" charset="0"/>
            </a:endParaRPr>
          </a:p>
          <a:p>
            <a:pPr eaLnBrk="1" hangingPunct="1"/>
            <a:r>
              <a:rPr lang="tr-TR" altLang="tr-TR" sz="2400" dirty="0">
                <a:latin typeface="Comic Sans MS" panose="030F0702030302020204" pitchFamily="66" charset="0"/>
              </a:rPr>
              <a:t>Obez bireyler spor sırasında normal bireylere oranla daha fazla yaralanma riski altındadırlar. Bu yüzden zorlayıcı hareketlerden kaçınılmalıdır</a:t>
            </a:r>
            <a:endParaRPr lang="tr-TR" altLang="tr-TR" sz="2400" dirty="0">
              <a:latin typeface="Comic Sans MS" panose="030F0702030302020204" pitchFamily="66" charset="0"/>
            </a:endParaRPr>
          </a:p>
          <a:p>
            <a:pPr eaLnBrk="1" hangingPunct="1"/>
            <a:endParaRPr lang="tr-TR" alt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Unvan 1"/>
          <p:cNvSpPr>
            <a:spLocks noGrp="1"/>
          </p:cNvSpPr>
          <p:nvPr>
            <p:ph type="title" hasCustomPrompt="1"/>
          </p:nvPr>
        </p:nvSpPr>
        <p:spPr>
          <a:xfrm>
            <a:off x="838200" y="365125"/>
            <a:ext cx="10704513" cy="954088"/>
          </a:xfrm>
          <a:ln/>
        </p:spPr>
        <p:txBody>
          <a:bodyPr vert="horz" wrap="square" lIns="91440" tIns="45720" rIns="91440" bIns="45720" anchor="ctr" anchorCtr="0"/>
          <a:p>
            <a:pPr eaLnBrk="1" hangingPunct="1"/>
            <a:r>
              <a:rPr lang="tr-TR" altLang="tr-TR" sz="3200" dirty="0">
                <a:solidFill>
                  <a:srgbClr val="FF0000"/>
                </a:solidFill>
                <a:latin typeface="Comic Sans MS" panose="030F0702030302020204" pitchFamily="66" charset="0"/>
              </a:rPr>
              <a:t>Obez Çocuklar ve Akran Zorbalığı</a:t>
            </a:r>
            <a:endParaRPr lang="tr-TR" altLang="tr-TR" sz="3200" dirty="0">
              <a:solidFill>
                <a:srgbClr val="FF0000"/>
              </a:solidFill>
              <a:latin typeface="Comic Sans MS" panose="030F0702030302020204" pitchFamily="66" charset="0"/>
            </a:endParaRPr>
          </a:p>
        </p:txBody>
      </p:sp>
      <p:sp>
        <p:nvSpPr>
          <p:cNvPr id="17411" name="İçerik Yer Tutucusu 2"/>
          <p:cNvSpPr>
            <a:spLocks noGrp="1"/>
          </p:cNvSpPr>
          <p:nvPr>
            <p:ph idx="1" hasCustomPrompt="1"/>
          </p:nvPr>
        </p:nvSpPr>
        <p:spPr>
          <a:xfrm>
            <a:off x="344488" y="1409700"/>
            <a:ext cx="11617325" cy="5097463"/>
          </a:xfrm>
          <a:ln/>
        </p:spPr>
        <p:txBody>
          <a:bodyPr vert="horz" wrap="square" lIns="91440" tIns="45720" rIns="91440" bIns="45720" anchor="t" anchorCtr="0"/>
          <a:p>
            <a:pPr eaLnBrk="1" hangingPunct="1">
              <a:buFont typeface="Wingdings" panose="05000000000000000000" pitchFamily="2" charset="2"/>
              <a:buChar char="Ø"/>
            </a:pPr>
            <a:r>
              <a:rPr lang="tr-TR" altLang="tr-TR" sz="2400" dirty="0">
                <a:latin typeface="Comic Sans MS" panose="030F0702030302020204" pitchFamily="66" charset="0"/>
              </a:rPr>
              <a:t>Fazla kilolu çocuk ve ergenlerin arkadaşları tarafından daha az seçildiği, daha az sevildiği, daha fazla reddedildiği ve daha fazla sosyal izolasyona uğradıkları çalışmalarda gösterilmiştir. </a:t>
            </a:r>
            <a:endParaRPr lang="tr-TR" altLang="tr-TR" sz="2400" dirty="0">
              <a:latin typeface="Comic Sans MS" panose="030F0702030302020204" pitchFamily="66" charset="0"/>
            </a:endParaRPr>
          </a:p>
          <a:p>
            <a:pPr eaLnBrk="1" hangingPunct="1">
              <a:buFont typeface="Wingdings" panose="05000000000000000000" pitchFamily="2" charset="2"/>
              <a:buChar char="Ø"/>
            </a:pPr>
            <a:endParaRPr lang="tr-TR" altLang="tr-TR" sz="2400" dirty="0">
              <a:latin typeface="Comic Sans MS" panose="030F0702030302020204" pitchFamily="66" charset="0"/>
            </a:endParaRPr>
          </a:p>
          <a:p>
            <a:pPr eaLnBrk="1" hangingPunct="1">
              <a:buFont typeface="Wingdings" panose="05000000000000000000" pitchFamily="2" charset="2"/>
              <a:buChar char="Ø"/>
            </a:pPr>
            <a:r>
              <a:rPr lang="tr-TR" altLang="tr-TR" sz="2400" dirty="0">
                <a:latin typeface="Comic Sans MS" panose="030F0702030302020204" pitchFamily="66" charset="0"/>
              </a:rPr>
              <a:t>Kiloya bağlı olarak alay edilmek, kızlarda erkeklere göre daha sık görülmektedir. </a:t>
            </a:r>
            <a:endParaRPr lang="tr-TR" altLang="tr-TR" sz="2400" dirty="0">
              <a:latin typeface="Comic Sans MS" panose="030F0702030302020204" pitchFamily="66" charset="0"/>
            </a:endParaRPr>
          </a:p>
          <a:p>
            <a:pPr eaLnBrk="1" hangingPunct="1">
              <a:buFont typeface="Wingdings" panose="05000000000000000000" pitchFamily="2" charset="2"/>
              <a:buChar char="Ø"/>
            </a:pPr>
            <a:endParaRPr lang="tr-TR" altLang="tr-TR" sz="2400" dirty="0">
              <a:latin typeface="Comic Sans MS" panose="030F0702030302020204" pitchFamily="66" charset="0"/>
            </a:endParaRPr>
          </a:p>
          <a:p>
            <a:pPr eaLnBrk="1" hangingPunct="1">
              <a:buFont typeface="Wingdings" panose="05000000000000000000" pitchFamily="2" charset="2"/>
              <a:buChar char="Ø"/>
            </a:pPr>
            <a:r>
              <a:rPr lang="tr-TR" altLang="tr-TR" sz="2400" dirty="0">
                <a:latin typeface="Comic Sans MS" panose="030F0702030302020204" pitchFamily="66" charset="0"/>
              </a:rPr>
              <a:t>Yaş arttıkça zorbalığa uğrama riski artmaktadır. </a:t>
            </a:r>
            <a:endParaRPr lang="tr-TR" altLang="tr-TR" sz="2400" dirty="0">
              <a:latin typeface="Comic Sans MS" panose="030F0702030302020204" pitchFamily="66" charset="0"/>
            </a:endParaRPr>
          </a:p>
          <a:p>
            <a:pPr eaLnBrk="1" hangingPunct="1">
              <a:buFont typeface="Wingdings" panose="05000000000000000000" pitchFamily="2" charset="2"/>
              <a:buChar char="Ø"/>
            </a:pPr>
            <a:endParaRPr lang="tr-TR" alt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1 Başlık"/>
          <p:cNvSpPr>
            <a:spLocks noGrp="1"/>
          </p:cNvSpPr>
          <p:nvPr>
            <p:ph type="title" hasCustomPrompt="1"/>
          </p:nvPr>
        </p:nvSpPr>
        <p:spPr>
          <a:ln/>
        </p:spPr>
        <p:txBody>
          <a:bodyPr vert="horz" wrap="square" lIns="91440" tIns="45720" rIns="91440" bIns="45720" anchor="ctr" anchorCtr="0"/>
          <a:p>
            <a:pPr eaLnBrk="1" hangingPunct="1"/>
            <a:endParaRPr lang="tr-TR" altLang="tr-TR" dirty="0"/>
          </a:p>
        </p:txBody>
      </p:sp>
      <p:sp>
        <p:nvSpPr>
          <p:cNvPr id="18435" name="2 İçerik Yer Tutucusu"/>
          <p:cNvSpPr>
            <a:spLocks noGrp="1"/>
          </p:cNvSpPr>
          <p:nvPr>
            <p:ph idx="1" hasCustomPrompt="1"/>
          </p:nvPr>
        </p:nvSpPr>
        <p:spPr>
          <a:ln/>
        </p:spPr>
        <p:txBody>
          <a:bodyPr vert="horz" wrap="square" lIns="91440" tIns="45720" rIns="91440" bIns="45720" anchor="t" anchorCtr="0"/>
          <a:p>
            <a:pPr eaLnBrk="1" hangingPunct="1">
              <a:buFont typeface="Wingdings" panose="05000000000000000000" pitchFamily="2" charset="2"/>
              <a:buChar char="Ø"/>
            </a:pPr>
            <a:r>
              <a:rPr lang="tr-TR" altLang="tr-TR" sz="2400" dirty="0">
                <a:latin typeface="Comic Sans MS" panose="030F0702030302020204" pitchFamily="66" charset="0"/>
              </a:rPr>
              <a:t>Aşırı kilolu ve obezitesi olan çocuk ve ergenlerin akranları, öğretmenleri ve hatta aileleri tarafından sosyal damgalanmaya uğradıklarına dair birçok veri bulunmaktadır.</a:t>
            </a:r>
            <a:endParaRPr lang="tr-TR" altLang="tr-TR" sz="2400" dirty="0">
              <a:latin typeface="Comic Sans MS" panose="030F0702030302020204" pitchFamily="66" charset="0"/>
            </a:endParaRPr>
          </a:p>
          <a:p>
            <a:pPr eaLnBrk="1" hangingPunct="1">
              <a:buFont typeface="Wingdings" panose="05000000000000000000" pitchFamily="2" charset="2"/>
              <a:buChar char="Ø"/>
            </a:pPr>
            <a:endParaRPr lang="tr-TR" altLang="tr-TR" sz="2400" dirty="0">
              <a:latin typeface="Comic Sans MS" panose="030F0702030302020204" pitchFamily="66" charset="0"/>
            </a:endParaRPr>
          </a:p>
          <a:p>
            <a:pPr eaLnBrk="1" hangingPunct="1">
              <a:buFont typeface="Wingdings" panose="05000000000000000000" pitchFamily="2" charset="2"/>
              <a:buChar char="Ø"/>
            </a:pPr>
            <a:r>
              <a:rPr lang="tr-TR" altLang="tr-TR" sz="2400" dirty="0">
                <a:latin typeface="Comic Sans MS" panose="030F0702030302020204" pitchFamily="66" charset="0"/>
              </a:rPr>
              <a:t>Bütün bunların sonucunda  düşük benlik saygısı, azalmış fiziksel aktivite, depresyon, kaygı bozuklukları, intihara eğilim, beden algısında düşüklük ve yeme bozuklukları gelişebilmektedir </a:t>
            </a:r>
            <a:endParaRPr lang="tr-TR" altLang="tr-TR" sz="2400" dirty="0">
              <a:latin typeface="Comic Sans MS" panose="030F0702030302020204" pitchFamily="66" charset="0"/>
            </a:endParaRPr>
          </a:p>
          <a:p>
            <a:pPr eaLnBrk="1" hangingPunct="1">
              <a:buFont typeface="Arial" panose="020B0604020202020204" pitchFamily="34" charset="0"/>
              <a:buChar char="•"/>
            </a:pPr>
            <a:endParaRPr lang="tr-TR" alt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Unvan 1"/>
          <p:cNvSpPr>
            <a:spLocks noGrp="1"/>
          </p:cNvSpPr>
          <p:nvPr>
            <p:ph type="title" hasCustomPrompt="1"/>
          </p:nvPr>
        </p:nvSpPr>
        <p:spPr>
          <a:ln/>
        </p:spPr>
        <p:txBody>
          <a:bodyPr vert="horz" wrap="square" lIns="91440" tIns="45720" rIns="91440" bIns="45720" anchor="ctr" anchorCtr="0"/>
          <a:p>
            <a:pPr eaLnBrk="1" hangingPunct="1"/>
            <a:endParaRPr lang="tr-TR" altLang="tr-TR" dirty="0"/>
          </a:p>
        </p:txBody>
      </p:sp>
      <p:sp>
        <p:nvSpPr>
          <p:cNvPr id="19459" name="İçerik Yer Tutucusu 2"/>
          <p:cNvSpPr>
            <a:spLocks noGrp="1"/>
          </p:cNvSpPr>
          <p:nvPr>
            <p:ph idx="1" hasCustomPrompt="1"/>
          </p:nvPr>
        </p:nvSpPr>
        <p:spPr>
          <a:ln/>
        </p:spPr>
        <p:txBody>
          <a:bodyPr vert="horz" wrap="square" lIns="91440" tIns="45720" rIns="91440" bIns="45720" anchor="t" anchorCtr="0"/>
          <a:p>
            <a:pPr eaLnBrk="1" hangingPunct="1">
              <a:buFont typeface="Wingdings" panose="05000000000000000000" pitchFamily="2" charset="2"/>
              <a:buChar char="Ø"/>
            </a:pPr>
            <a:r>
              <a:rPr lang="tr-TR" altLang="tr-TR" dirty="0"/>
              <a:t>	</a:t>
            </a:r>
            <a:r>
              <a:rPr lang="tr-TR" altLang="tr-TR" sz="2400" dirty="0">
                <a:latin typeface="Comic Sans MS" panose="030F0702030302020204" pitchFamily="66" charset="0"/>
              </a:rPr>
              <a:t>Okul ve toplumsal düzeyde farkındalığın artırılması, sağlıklı yeme alışkanlıkları, hayat tarzı ve düzenli egzersiz üzerine eğitimler obezite gelişimini engellemek için oldukça önemlidir. </a:t>
            </a:r>
            <a:endParaRPr lang="tr-TR" altLang="tr-TR" sz="2400" dirty="0">
              <a:latin typeface="Comic Sans MS" panose="030F0702030302020204" pitchFamily="66" charset="0"/>
            </a:endParaRPr>
          </a:p>
          <a:p>
            <a:pPr eaLnBrk="1" hangingPunct="1">
              <a:buFont typeface="Wingdings" panose="05000000000000000000" pitchFamily="2" charset="2"/>
              <a:buChar char="Ø"/>
            </a:pPr>
            <a:endParaRPr lang="tr-TR" altLang="tr-TR" sz="2400" dirty="0">
              <a:latin typeface="Comic Sans MS" panose="030F0702030302020204" pitchFamily="66" charset="0"/>
            </a:endParaRPr>
          </a:p>
          <a:p>
            <a:pPr eaLnBrk="1" hangingPunct="1">
              <a:buFont typeface="Wingdings" panose="05000000000000000000" pitchFamily="2" charset="2"/>
              <a:buChar char="Ø"/>
            </a:pPr>
            <a:r>
              <a:rPr lang="tr-TR" altLang="tr-TR" sz="2400" dirty="0">
                <a:latin typeface="Comic Sans MS" panose="030F0702030302020204" pitchFamily="66" charset="0"/>
              </a:rPr>
              <a:t>	Bu müdahalelerin yanısıra çocuğun benlik saygısının düşmesinin önlenmesi, okulda ve çevrede zorbalığa uğramaktan korunması ve varsa depresyon, anksiyete bozukluğu, yeme bozukluğu gibi durumların da tedavisinin gözardı edilmemesi gerekir</a:t>
            </a:r>
            <a:endParaRPr lang="tr-TR" altLang="tr-TR" sz="2400" dirty="0">
              <a:latin typeface="Comic Sans MS" panose="030F0702030302020204"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1 Başlık"/>
          <p:cNvSpPr>
            <a:spLocks noGrp="1"/>
          </p:cNvSpPr>
          <p:nvPr>
            <p:ph type="title" hasCustomPrompt="1"/>
          </p:nvPr>
        </p:nvSpPr>
        <p:spPr>
          <a:ln/>
        </p:spPr>
        <p:txBody>
          <a:bodyPr vert="horz" wrap="square" lIns="91440" tIns="45720" rIns="91440" bIns="45720" anchor="ctr" anchorCtr="0"/>
          <a:p>
            <a:pPr eaLnBrk="1" hangingPunct="1"/>
            <a:r>
              <a:rPr lang="tr-TR" altLang="tr-TR" sz="2800" b="1" dirty="0">
                <a:solidFill>
                  <a:srgbClr val="FF0000"/>
                </a:solidFill>
                <a:latin typeface="Comic Sans MS" panose="030F0702030302020204" pitchFamily="66" charset="0"/>
              </a:rPr>
              <a:t>Son sözler</a:t>
            </a:r>
            <a:endParaRPr lang="tr-TR" altLang="tr-TR" sz="2800" b="1" dirty="0">
              <a:solidFill>
                <a:srgbClr val="FF0000"/>
              </a:solidFill>
              <a:latin typeface="Comic Sans MS" panose="030F0702030302020204" pitchFamily="66" charset="0"/>
            </a:endParaRPr>
          </a:p>
        </p:txBody>
      </p:sp>
      <p:sp>
        <p:nvSpPr>
          <p:cNvPr id="20483" name="2 İçerik Yer Tutucusu"/>
          <p:cNvSpPr>
            <a:spLocks noGrp="1"/>
          </p:cNvSpPr>
          <p:nvPr>
            <p:ph idx="1" hasCustomPrompt="1"/>
          </p:nvPr>
        </p:nvSpPr>
        <p:spPr>
          <a:ln/>
        </p:spPr>
        <p:txBody>
          <a:bodyPr vert="horz" wrap="square" lIns="91440" tIns="45720" rIns="91440" bIns="45720" anchor="t" anchorCtr="0"/>
          <a:p>
            <a:pPr algn="ctr" eaLnBrk="1" hangingPunct="1">
              <a:buNone/>
            </a:pPr>
            <a:r>
              <a:rPr lang="tr-TR" altLang="tr-TR" sz="2400" dirty="0">
                <a:latin typeface="Comic Sans MS" panose="030F0702030302020204" pitchFamily="66" charset="0"/>
              </a:rPr>
              <a:t>Sağlıklı nesiller  için sağlıklı kiloda olmak gerekmektedir</a:t>
            </a:r>
            <a:endParaRPr lang="tr-TR" altLang="tr-TR" sz="2400" dirty="0">
              <a:latin typeface="Comic Sans MS" panose="030F0702030302020204" pitchFamily="66" charset="0"/>
            </a:endParaRPr>
          </a:p>
          <a:p>
            <a:pPr algn="ctr" eaLnBrk="1" hangingPunct="1">
              <a:buNone/>
            </a:pPr>
            <a:endParaRPr lang="tr-TR" altLang="tr-TR" sz="2400" dirty="0">
              <a:latin typeface="Comic Sans MS" panose="030F0702030302020204" pitchFamily="66" charset="0"/>
            </a:endParaRPr>
          </a:p>
          <a:p>
            <a:pPr algn="ctr" eaLnBrk="1" hangingPunct="1">
              <a:buNone/>
            </a:pPr>
            <a:r>
              <a:rPr lang="tr-TR" altLang="tr-TR" sz="2400" dirty="0">
                <a:latin typeface="Comic Sans MS" panose="030F0702030302020204" pitchFamily="66" charset="0"/>
              </a:rPr>
              <a:t>Şişmanlığın korunmak için okullarda alınacak önlemler çok etkilidir</a:t>
            </a:r>
            <a:endParaRPr lang="tr-TR" altLang="tr-TR" sz="2400" dirty="0">
              <a:latin typeface="Comic Sans MS" panose="030F0702030302020204" pitchFamily="66" charset="0"/>
            </a:endParaRPr>
          </a:p>
          <a:p>
            <a:pPr algn="ctr" eaLnBrk="1" hangingPunct="1">
              <a:buNone/>
            </a:pPr>
            <a:endParaRPr lang="tr-TR" altLang="tr-TR" sz="2400" dirty="0">
              <a:latin typeface="Comic Sans MS" panose="030F0702030302020204" pitchFamily="66" charset="0"/>
            </a:endParaRPr>
          </a:p>
          <a:p>
            <a:pPr algn="ctr" eaLnBrk="1" hangingPunct="1">
              <a:buNone/>
            </a:pPr>
            <a:r>
              <a:rPr lang="tr-TR" altLang="tr-TR" sz="2400" dirty="0">
                <a:latin typeface="Comic Sans MS" panose="030F0702030302020204" pitchFamily="66" charset="0"/>
              </a:rPr>
              <a:t>Şişmanlık oluşmuş çocukların  sosyal damgalanmaya uğramadan doğru ve erken yönlendirilmesi çok önemlidir</a:t>
            </a:r>
            <a:endParaRPr lang="tr-TR" altLang="tr-TR" sz="2400" dirty="0">
              <a:latin typeface="Comic Sans MS" panose="030F0702030302020204" pitchFamily="66" charset="0"/>
            </a:endParaRPr>
          </a:p>
          <a:p>
            <a:pPr algn="ctr" eaLnBrk="1" hangingPunct="1">
              <a:buNone/>
            </a:pPr>
            <a:endParaRPr lang="tr-TR" altLang="tr-TR" sz="2400" dirty="0">
              <a:latin typeface="Comic Sans MS" panose="030F0702030302020204" pitchFamily="66" charset="0"/>
            </a:endParaRPr>
          </a:p>
          <a:p>
            <a:pPr algn="ctr" eaLnBrk="1" hangingPunct="1">
              <a:buNone/>
            </a:pPr>
            <a:r>
              <a:rPr lang="tr-TR" altLang="tr-TR" sz="2400" dirty="0">
                <a:latin typeface="Comic Sans MS" panose="030F0702030302020204" pitchFamily="66" charset="0"/>
              </a:rPr>
              <a:t>TEŞEKKÜRLER</a:t>
            </a:r>
            <a:endParaRPr lang="tr-TR" altLang="tr-TR" sz="2400" dirty="0">
              <a:latin typeface="Comic Sans MS" panose="030F0702030302020204" pitchFamily="66" charset="0"/>
            </a:endParaRPr>
          </a:p>
          <a:p>
            <a:pPr algn="ctr" eaLnBrk="1" hangingPunct="1">
              <a:buNone/>
            </a:pPr>
            <a:endParaRPr lang="tr-TR" altLang="tr-TR" dirty="0"/>
          </a:p>
          <a:p>
            <a:pPr algn="ctr" eaLnBrk="1" hangingPunct="1">
              <a:buNone/>
            </a:pPr>
            <a:endParaRPr lang="tr-TR" altLang="tr-TR" dirty="0"/>
          </a:p>
          <a:p>
            <a:pPr eaLnBrk="1" hangingPunct="1">
              <a:buNone/>
            </a:pPr>
            <a:endParaRPr lang="tr-TR" altLang="tr-TR" dirty="0"/>
          </a:p>
          <a:p>
            <a:pPr eaLnBrk="1" hangingPunct="1">
              <a:buNone/>
            </a:pPr>
            <a:endParaRPr lang="tr-TR" alt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Unvan 1"/>
          <p:cNvSpPr>
            <a:spLocks noGrp="1"/>
          </p:cNvSpPr>
          <p:nvPr>
            <p:ph type="title" hasCustomPrompt="1"/>
          </p:nvPr>
        </p:nvSpPr>
        <p:spPr>
          <a:ln/>
        </p:spPr>
        <p:txBody>
          <a:bodyPr vert="horz" wrap="square" lIns="91440" tIns="45720" rIns="91440" bIns="45720" anchor="ctr" anchorCtr="0"/>
          <a:p>
            <a:pPr eaLnBrk="1" hangingPunct="1"/>
            <a:r>
              <a:rPr lang="tr-TR" altLang="tr-TR" sz="3200" b="1" dirty="0">
                <a:solidFill>
                  <a:srgbClr val="FF0000"/>
                </a:solidFill>
                <a:latin typeface="Comic Sans MS" panose="030F0702030302020204" pitchFamily="66" charset="0"/>
              </a:rPr>
              <a:t>Değerli Öğretmenler,</a:t>
            </a:r>
            <a:endParaRPr lang="tr-TR" altLang="tr-TR" sz="3200" b="1"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a:xfrm>
            <a:off x="374650" y="1690688"/>
            <a:ext cx="11498263" cy="4486275"/>
          </a:xfrm>
        </p:spPr>
        <p:txBody>
          <a:bodyPr vert="horz" wrap="square" lIns="91440" tIns="45720" rIns="91440" bIns="45720" numCol="1" rtlCol="0" anchor="t" anchorCtr="0" compatLnSpc="1"/>
          <a:p>
            <a:pPr eaLnBrk="1" hangingPunct="1"/>
            <a:r>
              <a:rPr sz="2400" dirty="0">
                <a:latin typeface="Comic Sans MS" panose="030F0702030302020204" pitchFamily="66" charset="0"/>
              </a:rPr>
              <a:t>Bu programın amacı,  sizin aracılığınızla okul çocuklarında “obezite/şişmanlık” farkındalığı oluşturmak</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Okul çağındaki çocuklarda sağlıklı beslenme tutumu oluşturmak</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Normal kilodaki çocukların bu durumu koruyabilmesine yardımcı olabilmek</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Şişman çocuğun erken ve doğru yönlendirilerek tedavi edilmesini sağlamak</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Bu sırada çocuğun etiketlenmesi ve dışlanmasını önlemektir</a:t>
            </a:r>
            <a:endParaRPr sz="2400" dirty="0">
              <a:latin typeface="Comic Sans MS" panose="030F0702030302020204" pitchFamily="66" charset="0"/>
            </a:endParaRPr>
          </a:p>
          <a:p>
            <a:pPr eaLnBrk="1" hangingPunct="1"/>
            <a:endParaRPr sz="2600" dirty="0"/>
          </a:p>
          <a:p>
            <a:pPr eaLnBrk="1" hangingPunct="1"/>
            <a:endParaRPr sz="2600" dirty="0"/>
          </a:p>
          <a:p>
            <a:pPr eaLnBrk="1" hangingPunct="1"/>
            <a:endParaRPr sz="2600" dirty="0"/>
          </a:p>
          <a:p>
            <a:pPr eaLnBrk="1" hangingPunct="1"/>
            <a:endParaRPr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Unvan 1"/>
          <p:cNvSpPr>
            <a:spLocks noGrp="1"/>
          </p:cNvSpPr>
          <p:nvPr>
            <p:ph type="title" hasCustomPrompt="1"/>
          </p:nvPr>
        </p:nvSpPr>
        <p:spPr>
          <a:xfrm>
            <a:off x="838200" y="947738"/>
            <a:ext cx="10515600" cy="1325562"/>
          </a:xfrm>
          <a:ln/>
        </p:spPr>
        <p:txBody>
          <a:bodyPr vert="horz" wrap="square" lIns="91440" tIns="45720" rIns="91440" bIns="45720" anchor="ctr" anchorCtr="0"/>
          <a:p>
            <a:pPr eaLnBrk="1" hangingPunct="1"/>
            <a:r>
              <a:rPr lang="tr-TR" altLang="tr-TR" sz="3200" b="1" dirty="0">
                <a:solidFill>
                  <a:srgbClr val="FF0000"/>
                </a:solidFill>
                <a:latin typeface="Comic Sans MS" panose="030F0702030302020204" pitchFamily="66" charset="0"/>
              </a:rPr>
              <a:t>Obezite;</a:t>
            </a:r>
            <a:br>
              <a:rPr lang="tr-TR" altLang="tr-TR" sz="3200" b="1" dirty="0">
                <a:solidFill>
                  <a:srgbClr val="FF0000"/>
                </a:solidFill>
                <a:latin typeface="Comic Sans MS" panose="030F0702030302020204" pitchFamily="66" charset="0"/>
              </a:rPr>
            </a:br>
            <a:endParaRPr lang="tr-TR" altLang="tr-TR" sz="3200" b="1" dirty="0">
              <a:solidFill>
                <a:srgbClr val="FF0000"/>
              </a:solidFill>
              <a:latin typeface="Comic Sans MS" panose="030F0702030302020204" pitchFamily="66" charset="0"/>
            </a:endParaRPr>
          </a:p>
        </p:txBody>
      </p:sp>
      <p:sp>
        <p:nvSpPr>
          <p:cNvPr id="4099" name="İçerik Yer Tutucusu 2"/>
          <p:cNvSpPr>
            <a:spLocks noGrp="1"/>
          </p:cNvSpPr>
          <p:nvPr>
            <p:ph idx="1" hasCustomPrompt="1"/>
          </p:nvPr>
        </p:nvSpPr>
        <p:spPr>
          <a:xfrm>
            <a:off x="484188" y="1758950"/>
            <a:ext cx="10869612" cy="4418013"/>
          </a:xfrm>
          <a:ln/>
        </p:spPr>
        <p:txBody>
          <a:bodyPr vert="horz" wrap="square" lIns="91440" tIns="45720" rIns="91440" bIns="45720" anchor="t" anchorCtr="0"/>
          <a:p>
            <a:pPr marL="0" indent="0" eaLnBrk="1" hangingPunct="1">
              <a:buNone/>
            </a:pPr>
            <a:endParaRPr lang="tr-TR" altLang="tr-TR" dirty="0"/>
          </a:p>
          <a:p>
            <a:pPr marL="0" indent="0" eaLnBrk="1" hangingPunct="1">
              <a:buNone/>
            </a:pPr>
            <a:r>
              <a:rPr lang="tr-TR" altLang="tr-TR" sz="2400" dirty="0">
                <a:latin typeface="Comic Sans MS" panose="030F0702030302020204" pitchFamily="66" charset="0"/>
              </a:rPr>
              <a:t>Dünya Sağlık Teşkilatı (DSÖ) tarafından vücutta sağlığı bozacak ölçüde aşırı ya da anormal yağ depolanması olarak tariflenmektedir.</a:t>
            </a:r>
            <a:endParaRPr lang="tr-TR" altLang="tr-TR" sz="2400" dirty="0">
              <a:latin typeface="Comic Sans MS" panose="030F0702030302020204" pitchFamily="66" charset="0"/>
            </a:endParaRPr>
          </a:p>
          <a:p>
            <a:pPr marL="0" indent="0" eaLnBrk="1" hangingPunct="1">
              <a:buNone/>
            </a:pPr>
            <a:endParaRPr lang="tr-TR" altLang="tr-TR" sz="2400" dirty="0">
              <a:latin typeface="Comic Sans MS" panose="030F0702030302020204" pitchFamily="66" charset="0"/>
            </a:endParaRPr>
          </a:p>
          <a:p>
            <a:pPr marL="0" indent="0" eaLnBrk="1" hangingPunct="1">
              <a:buNone/>
            </a:pPr>
            <a:r>
              <a:rPr lang="tr-TR" altLang="tr-TR" sz="2400" dirty="0">
                <a:latin typeface="Comic Sans MS" panose="030F0702030302020204" pitchFamily="66" charset="0"/>
              </a:rPr>
              <a:t>Önemli bir halk sağlığı sorunudur,  DSÖ tarafından obezite için «pandemi» yani «kıtalararası salgın» uyarısı yapılmıştır</a:t>
            </a:r>
            <a:endParaRPr lang="tr-TR" altLang="tr-TR" sz="2400" dirty="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Unvan 1"/>
          <p:cNvSpPr>
            <a:spLocks noGrp="1"/>
          </p:cNvSpPr>
          <p:nvPr>
            <p:ph type="title" hasCustomPrompt="1"/>
          </p:nvPr>
        </p:nvSpPr>
        <p:spPr>
          <a:ln/>
        </p:spPr>
        <p:txBody>
          <a:bodyPr vert="horz" wrap="square" lIns="91440" tIns="45720" rIns="91440" bIns="45720" anchor="ctr" anchorCtr="0"/>
          <a:p>
            <a:pPr eaLnBrk="1" hangingPunct="1"/>
            <a:r>
              <a:rPr lang="tr-TR" altLang="tr-TR" sz="2800" b="1" dirty="0">
                <a:solidFill>
                  <a:srgbClr val="FF0000"/>
                </a:solidFill>
                <a:latin typeface="Comic Sans MS" panose="030F0702030302020204" pitchFamily="66" charset="0"/>
              </a:rPr>
              <a:t>Obezitenin görülme sıklığı</a:t>
            </a:r>
            <a:endParaRPr lang="tr-TR" altLang="tr-TR" sz="2800" b="1"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p:txBody>
          <a:bodyPr vert="horz" wrap="square" lIns="91440" tIns="45720" rIns="91440" bIns="45720" numCol="1" rtlCol="0" anchor="t" anchorCtr="0" compatLnSpc="1"/>
          <a:p>
            <a:pPr eaLnBrk="1" hangingPunct="1"/>
            <a:r>
              <a:rPr sz="2400" dirty="0">
                <a:latin typeface="Comic Sans MS" panose="030F0702030302020204" pitchFamily="66" charset="0"/>
              </a:rPr>
              <a:t>Obez çocukların 1/3’ü, obez adölesanların ise %80’i erişkin</a:t>
            </a:r>
            <a:endParaRPr sz="2400" dirty="0">
              <a:latin typeface="Comic Sans MS" panose="030F0702030302020204" pitchFamily="66" charset="0"/>
            </a:endParaRPr>
          </a:p>
          <a:p>
            <a:pPr eaLnBrk="1" hangingPunct="1">
              <a:buNone/>
            </a:pPr>
            <a:r>
              <a:rPr sz="2400" dirty="0">
                <a:latin typeface="Comic Sans MS" panose="030F0702030302020204" pitchFamily="66" charset="0"/>
              </a:rPr>
              <a:t>   yaşa geldiklerinde de obez kalmaktadırlar</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Erişkin yaştaki obez </a:t>
            </a:r>
            <a:r>
              <a:rPr sz="2400" dirty="0">
                <a:latin typeface="Comic Sans MS" panose="030F0702030302020204" pitchFamily="66" charset="0"/>
              </a:rPr>
              <a:t>bireylerin %30 kadarının çocukluk çağında</a:t>
            </a:r>
            <a:endParaRPr sz="2400" dirty="0">
              <a:latin typeface="Comic Sans MS" panose="030F0702030302020204" pitchFamily="66" charset="0"/>
            </a:endParaRPr>
          </a:p>
          <a:p>
            <a:pPr eaLnBrk="1" hangingPunct="1">
              <a:buNone/>
            </a:pPr>
            <a:r>
              <a:rPr sz="2400" dirty="0">
                <a:latin typeface="Comic Sans MS" panose="030F0702030302020204" pitchFamily="66" charset="0"/>
              </a:rPr>
              <a:t>   da </a:t>
            </a:r>
            <a:r>
              <a:rPr sz="2400" dirty="0">
                <a:latin typeface="Comic Sans MS" panose="030F0702030302020204" pitchFamily="66" charset="0"/>
              </a:rPr>
              <a:t>obez olduğu saptanmıştır</a:t>
            </a:r>
            <a:endParaRPr sz="2400" dirty="0">
              <a:latin typeface="Comic Sans MS" panose="030F0702030302020204" pitchFamily="66" charset="0"/>
            </a:endParaRPr>
          </a:p>
          <a:p>
            <a:pPr eaLnBrk="1" hangingPunct="1">
              <a:buNone/>
            </a:pPr>
            <a:endParaRPr sz="2400" dirty="0">
              <a:latin typeface="Comic Sans MS" panose="030F0702030302020204" pitchFamily="66" charset="0"/>
            </a:endParaRPr>
          </a:p>
          <a:p>
            <a:pPr eaLnBrk="1" hangingPunct="1"/>
            <a:r>
              <a:rPr sz="2400" dirty="0">
                <a:latin typeface="Comic Sans MS" panose="030F0702030302020204" pitchFamily="66" charset="0"/>
              </a:rPr>
              <a:t>Bu durum obeziteden korunmak için çocukluk çağını hedef almak gerektiğini göstermektedir</a:t>
            </a:r>
            <a:endParaRPr sz="2400"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Unvan 1"/>
          <p:cNvSpPr>
            <a:spLocks noGrp="1"/>
          </p:cNvSpPr>
          <p:nvPr>
            <p:ph type="title" hasCustomPrompt="1"/>
          </p:nvPr>
        </p:nvSpPr>
        <p:spPr>
          <a:xfrm>
            <a:off x="255588" y="688975"/>
            <a:ext cx="11736387" cy="1019175"/>
          </a:xfrm>
          <a:ln/>
        </p:spPr>
        <p:txBody>
          <a:bodyPr vert="horz" wrap="square" lIns="91440" tIns="45720" rIns="91440" bIns="45720" anchor="ctr" anchorCtr="0"/>
          <a:p>
            <a:pPr eaLnBrk="1" hangingPunct="1"/>
            <a:r>
              <a:rPr lang="tr-TR" altLang="tr-TR" sz="3200" b="1" dirty="0">
                <a:solidFill>
                  <a:srgbClr val="FF0000"/>
                </a:solidFill>
                <a:latin typeface="Comic Sans MS" panose="030F0702030302020204" pitchFamily="66" charset="0"/>
              </a:rPr>
              <a:t>Farkındalık Önemi</a:t>
            </a:r>
            <a:endParaRPr lang="tr-TR" altLang="tr-TR" sz="3200" b="1" dirty="0">
              <a:solidFill>
                <a:srgbClr val="FF0000"/>
              </a:solidFill>
              <a:latin typeface="Comic Sans MS" panose="030F0702030302020204" pitchFamily="66" charset="0"/>
            </a:endParaRPr>
          </a:p>
        </p:txBody>
      </p:sp>
      <p:sp>
        <p:nvSpPr>
          <p:cNvPr id="6147" name="İçerik Yer Tutucusu 2"/>
          <p:cNvSpPr>
            <a:spLocks noGrp="1"/>
          </p:cNvSpPr>
          <p:nvPr>
            <p:ph idx="1" hasCustomPrompt="1"/>
          </p:nvPr>
        </p:nvSpPr>
        <p:spPr>
          <a:xfrm>
            <a:off x="269875" y="1855788"/>
            <a:ext cx="11922125" cy="4710112"/>
          </a:xfrm>
          <a:ln/>
        </p:spPr>
        <p:txBody>
          <a:bodyPr vert="horz" wrap="square" lIns="91440" tIns="45720" rIns="91440" bIns="45720" anchor="t" anchorCtr="0"/>
          <a:p>
            <a:pPr eaLnBrk="1" hangingPunct="1">
              <a:lnSpc>
                <a:spcPct val="200000"/>
              </a:lnSpc>
            </a:pPr>
            <a:r>
              <a:rPr lang="tr-TR" altLang="tr-TR" sz="2400" dirty="0">
                <a:latin typeface="Comic Sans MS" panose="030F0702030302020204" pitchFamily="66" charset="0"/>
              </a:rPr>
              <a:t>Obeziteyi önlemek, tedavi etmekten daha kolay ve etkili bir yöntemdir. </a:t>
            </a:r>
            <a:endParaRPr lang="tr-TR" altLang="tr-TR" sz="2400" dirty="0">
              <a:latin typeface="Comic Sans MS" panose="030F0702030302020204" pitchFamily="66" charset="0"/>
            </a:endParaRPr>
          </a:p>
          <a:p>
            <a:pPr eaLnBrk="1" hangingPunct="1">
              <a:lnSpc>
                <a:spcPct val="200000"/>
              </a:lnSpc>
            </a:pPr>
            <a:r>
              <a:rPr lang="tr-TR" altLang="tr-TR" sz="2400" dirty="0">
                <a:latin typeface="Comic Sans MS" panose="030F0702030302020204" pitchFamily="66" charset="0"/>
              </a:rPr>
              <a:t>Obeziteyi önleme çalışmaları okul ve aile ile multidisipliner bir yaklaşım içinde yapıldığı takdirde başarılı olmaktadır. </a:t>
            </a:r>
            <a:endParaRPr lang="tr-TR" altLang="tr-TR" sz="2400" dirty="0">
              <a:latin typeface="Comic Sans MS" panose="030F0702030302020204" pitchFamily="66" charset="0"/>
            </a:endParaRPr>
          </a:p>
          <a:p>
            <a:pPr eaLnBrk="1" hangingPunct="1">
              <a:lnSpc>
                <a:spcPct val="200000"/>
              </a:lnSpc>
            </a:pPr>
            <a:r>
              <a:rPr lang="tr-TR" altLang="tr-TR" sz="2400" dirty="0">
                <a:latin typeface="Comic Sans MS" panose="030F0702030302020204" pitchFamily="66" charset="0"/>
              </a:rPr>
              <a:t>Bu çalışmalar genellikle farkındalık ve davranış değişiklikleri ile ilişkili olup; oldukça maliyet-etkin yöntemler olduğu da söylenebilir.</a:t>
            </a:r>
            <a:endParaRPr lang="tr-TR" altLang="tr-TR" sz="2400" dirty="0">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Unvan 1"/>
          <p:cNvSpPr>
            <a:spLocks noGrp="1"/>
          </p:cNvSpPr>
          <p:nvPr>
            <p:ph type="title" hasCustomPrompt="1"/>
          </p:nvPr>
        </p:nvSpPr>
        <p:spPr>
          <a:ln/>
        </p:spPr>
        <p:txBody>
          <a:bodyPr vert="horz" wrap="square" lIns="91440" tIns="45720" rIns="91440" bIns="45720" anchor="ctr" anchorCtr="0"/>
          <a:p>
            <a:pPr eaLnBrk="1" hangingPunct="1"/>
            <a:r>
              <a:rPr lang="tr-TR" altLang="tr-TR" sz="3200" b="1" dirty="0">
                <a:solidFill>
                  <a:srgbClr val="FF0000"/>
                </a:solidFill>
                <a:latin typeface="Comic Sans MS" panose="030F0702030302020204" pitchFamily="66" charset="0"/>
              </a:rPr>
              <a:t>Okulların obeziteden korunmadaki rolü</a:t>
            </a:r>
            <a:endParaRPr lang="tr-TR" altLang="tr-TR" sz="3200" b="1"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p:txBody>
          <a:bodyPr vert="horz" wrap="square" lIns="91440" tIns="45720" rIns="91440" bIns="45720" numCol="1" rtlCol="0" anchor="t" anchorCtr="0" compatLnSpc="1"/>
          <a:p>
            <a:pPr eaLnBrk="1" hangingPunct="1"/>
            <a:r>
              <a:rPr sz="2400" dirty="0">
                <a:latin typeface="Comic Sans MS" panose="030F0702030302020204" pitchFamily="66" charset="0"/>
              </a:rPr>
              <a:t>Okullar, çocukların gününün büyük bir kısmını geçirdiği ve eğiticilerinden hem derslerine katılmak hem de onların tavır ve davranışlarını izlemek yoluyla çok şey öğrendiği yerlerdir. Bu yüzden obeziteyi önleme çalışmalarında okul bazlı programlar sıklıkla uygulanmaktadır. </a:t>
            </a:r>
            <a:endParaRPr sz="2400" dirty="0">
              <a:latin typeface="Comic Sans MS" panose="030F0702030302020204" pitchFamily="66" charset="0"/>
            </a:endParaRPr>
          </a:p>
          <a:p>
            <a:pPr eaLnBrk="1" hangingPunct="1"/>
            <a:endParaRPr sz="2400" dirty="0">
              <a:latin typeface="Comic Sans MS" panose="030F0702030302020204" pitchFamily="66" charset="0"/>
            </a:endParaRPr>
          </a:p>
          <a:p>
            <a:pPr eaLnBrk="1" hangingPunct="1"/>
            <a:r>
              <a:rPr sz="2400" dirty="0">
                <a:latin typeface="Comic Sans MS" panose="030F0702030302020204" pitchFamily="66" charset="0"/>
              </a:rPr>
              <a:t>Okul yöneticileri ve eğiticilerin çocuklar ile birlikte doğru beslenmeyi ve fiziksel olarak aktif olmayı bir yaşam biçimi olarak benimsemeleri, çocukları yönlendirmek açısından son derece önemlidir.</a:t>
            </a:r>
            <a:endParaRPr sz="2400" dirty="0">
              <a:latin typeface="Comic Sans MS" panose="030F0702030302020204" pitchFamily="66" charset="0"/>
            </a:endParaRPr>
          </a:p>
          <a:p>
            <a:pPr eaLnBrk="1" hangingPunct="1">
              <a:buNone/>
            </a:pPr>
            <a:endParaRPr dirty="0"/>
          </a:p>
          <a:p>
            <a:pPr eaLnBrk="1" hangingPunct="1"/>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Unvan 1"/>
          <p:cNvSpPr>
            <a:spLocks noGrp="1"/>
          </p:cNvSpPr>
          <p:nvPr>
            <p:ph type="title" hasCustomPrompt="1"/>
          </p:nvPr>
        </p:nvSpPr>
        <p:spPr>
          <a:ln/>
        </p:spPr>
        <p:txBody>
          <a:bodyPr vert="horz" wrap="square" lIns="91440" tIns="45720" rIns="91440" bIns="45720" anchor="ctr" anchorCtr="0"/>
          <a:p>
            <a:pPr eaLnBrk="1" hangingPunct="1"/>
            <a:r>
              <a:rPr lang="tr-TR" altLang="tr-TR" sz="3200" b="1" dirty="0">
                <a:solidFill>
                  <a:srgbClr val="FF0000"/>
                </a:solidFill>
                <a:latin typeface="Comic Sans MS" panose="030F0702030302020204" pitchFamily="66" charset="0"/>
              </a:rPr>
              <a:t>Okullarda alınabilecek önlemler</a:t>
            </a:r>
            <a:endParaRPr lang="tr-TR" altLang="tr-TR" sz="3200" b="1" dirty="0">
              <a:solidFill>
                <a:srgbClr val="FF0000"/>
              </a:solidFill>
              <a:latin typeface="Comic Sans MS" panose="030F0702030302020204" pitchFamily="66" charset="0"/>
            </a:endParaRPr>
          </a:p>
        </p:txBody>
      </p:sp>
      <p:sp>
        <p:nvSpPr>
          <p:cNvPr id="3" name="İçerik Yer Tutucusu 2"/>
          <p:cNvSpPr>
            <a:spLocks noGrp="1"/>
          </p:cNvSpPr>
          <p:nvPr>
            <p:ph idx="1" hasCustomPrompt="1"/>
          </p:nvPr>
        </p:nvSpPr>
        <p:spPr/>
        <p:txBody>
          <a:bodyPr vert="horz" wrap="square" lIns="91440" tIns="45720" rIns="91440" bIns="45720" numCol="1" rtlCol="0" anchor="t" anchorCtr="0" compatLnSpc="1"/>
          <a:p>
            <a:pPr marL="0" indent="0" eaLnBrk="1" hangingPunct="1">
              <a:buNone/>
            </a:pPr>
            <a:r>
              <a:rPr dirty="0"/>
              <a:t> </a:t>
            </a:r>
            <a:endParaRPr dirty="0"/>
          </a:p>
          <a:p>
            <a:pPr marL="0" indent="0" eaLnBrk="1" hangingPunct="1">
              <a:buNone/>
            </a:pPr>
            <a:r>
              <a:rPr sz="2400" dirty="0">
                <a:latin typeface="Comic Sans MS" panose="030F0702030302020204" pitchFamily="66" charset="0"/>
              </a:rPr>
              <a:t>1-Okul müfredatlarında sağlıklı yeme alışkanlıkları, fiziksel aktivite ve beden algısı konularına yer verilmesi gerekmektedir</a:t>
            </a:r>
            <a:endParaRPr sz="2400" dirty="0">
              <a:latin typeface="Comic Sans MS" panose="030F0702030302020204" pitchFamily="66" charset="0"/>
            </a:endParaRPr>
          </a:p>
          <a:p>
            <a:pPr marL="0" indent="0" eaLnBrk="1" hangingPunct="1"/>
            <a:endParaRPr sz="2400" dirty="0">
              <a:latin typeface="Comic Sans MS" panose="030F0702030302020204" pitchFamily="66" charset="0"/>
            </a:endParaRPr>
          </a:p>
          <a:p>
            <a:pPr marL="0" indent="0" eaLnBrk="1" hangingPunct="1">
              <a:buNone/>
            </a:pPr>
            <a:r>
              <a:rPr sz="2400" dirty="0">
                <a:latin typeface="Comic Sans MS" panose="030F0702030302020204" pitchFamily="66" charset="0"/>
              </a:rPr>
              <a:t>2-Yönetici ve eğiticiler </a:t>
            </a:r>
            <a:r>
              <a:rPr sz="2400" dirty="0">
                <a:latin typeface="Comic Sans MS" panose="030F0702030302020204" pitchFamily="66" charset="0"/>
              </a:rPr>
              <a:t>okul içinde ve dışında çocukların keyif alacakları aktivite alanları yaratmalı, motive edici çalışmalar yapılmalı, ortak alanlara konu ile ilgili afişler ve panolar asılmalıdır</a:t>
            </a:r>
            <a:endParaRPr sz="2400" dirty="0">
              <a:latin typeface="Comic Sans MS" panose="030F0702030302020204" pitchFamily="66" charset="0"/>
            </a:endParaRPr>
          </a:p>
          <a:p>
            <a:pPr marL="0" indent="0" eaLnBrk="1" hangingPunct="1"/>
            <a:endParaRPr dirty="0"/>
          </a:p>
          <a:p>
            <a:pPr marL="0" indent="0" eaLnBrk="1" hangingPunct="1"/>
            <a:endParaRPr dirty="0"/>
          </a:p>
          <a:p>
            <a:pPr marL="0" indent="0" eaLnBrk="1" hangingPunct="1"/>
            <a:endParaRPr dirty="0"/>
          </a:p>
          <a:p>
            <a:pPr marL="0" indent="0" eaLnBrk="1" hangingPunct="1">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İçerik Yer Tutucusu 2"/>
          <p:cNvSpPr>
            <a:spLocks noGrp="1"/>
          </p:cNvSpPr>
          <p:nvPr>
            <p:ph idx="1" hasCustomPrompt="1"/>
          </p:nvPr>
        </p:nvSpPr>
        <p:spPr>
          <a:xfrm>
            <a:off x="838200" y="663575"/>
            <a:ext cx="10515600" cy="5513388"/>
          </a:xfrm>
          <a:ln/>
        </p:spPr>
        <p:txBody>
          <a:bodyPr vert="horz" wrap="square" lIns="91440" tIns="45720" rIns="91440" bIns="45720" anchor="t" anchorCtr="0"/>
          <a:p>
            <a:pPr eaLnBrk="1" hangingPunct="1">
              <a:buNone/>
            </a:pPr>
            <a:endParaRPr lang="tr-TR" altLang="tr-TR" dirty="0"/>
          </a:p>
          <a:p>
            <a:pPr eaLnBrk="1" hangingPunct="1">
              <a:buNone/>
            </a:pPr>
            <a:r>
              <a:rPr lang="tr-TR" altLang="tr-TR" sz="2400" dirty="0">
                <a:latin typeface="Comic Sans MS" panose="030F0702030302020204" pitchFamily="66" charset="0"/>
              </a:rPr>
              <a:t>3-Öğretmenler ve  okul yöneticileri ceza veya ödül olarak yiyecek- içecekleri kullanmamalıdır</a:t>
            </a:r>
            <a:endParaRPr lang="tr-TR" altLang="tr-TR" sz="2400" dirty="0">
              <a:latin typeface="Comic Sans MS" panose="030F0702030302020204" pitchFamily="66" charset="0"/>
            </a:endParaRPr>
          </a:p>
          <a:p>
            <a:pPr eaLnBrk="1" hangingPunct="1">
              <a:buNone/>
            </a:pPr>
            <a:endParaRPr lang="tr-TR" altLang="tr-TR" sz="2400" dirty="0">
              <a:latin typeface="Comic Sans MS" panose="030F0702030302020204" pitchFamily="66" charset="0"/>
            </a:endParaRPr>
          </a:p>
          <a:p>
            <a:pPr eaLnBrk="1" hangingPunct="1">
              <a:buNone/>
            </a:pPr>
            <a:r>
              <a:rPr lang="tr-TR" altLang="tr-TR" sz="2400" dirty="0">
                <a:latin typeface="Comic Sans MS" panose="030F0702030302020204" pitchFamily="66" charset="0"/>
              </a:rPr>
              <a:t>4-Okullarda tedarik edilen yiyeceklerin besinsel kalitesinin arttırılması</a:t>
            </a:r>
            <a:endParaRPr lang="tr-TR" altLang="tr-TR" sz="2400" dirty="0">
              <a:latin typeface="Comic Sans MS" panose="030F0702030302020204" pitchFamily="66" charset="0"/>
            </a:endParaRPr>
          </a:p>
          <a:p>
            <a:pPr marL="457200" lvl="1" indent="0" eaLnBrk="1" hangingPunct="1">
              <a:buNone/>
            </a:pPr>
            <a:endParaRPr lang="tr-TR" altLang="tr-TR" dirty="0"/>
          </a:p>
          <a:p>
            <a:pPr marL="457200" lvl="1" indent="0" eaLnBrk="1" hangingPunct="1">
              <a:buFont typeface="Wingdings" panose="05000000000000000000" pitchFamily="2" charset="2"/>
              <a:buChar char="v"/>
            </a:pPr>
            <a:r>
              <a:rPr lang="tr-TR" altLang="tr-TR" dirty="0">
                <a:latin typeface="Comic Sans MS" panose="030F0702030302020204" pitchFamily="66" charset="0"/>
              </a:rPr>
              <a:t>Yüksek enerjili ancak düşük besin değerine sahip, ucuz gıdalara ulaşımın kolay olması şişmanlığı arttıran faktörlerden biridir</a:t>
            </a:r>
            <a:endParaRPr lang="tr-TR" altLang="tr-TR" dirty="0">
              <a:latin typeface="Comic Sans MS" panose="030F0702030302020204" pitchFamily="66" charset="0"/>
            </a:endParaRPr>
          </a:p>
          <a:p>
            <a:pPr marL="457200" lvl="1" indent="0" eaLnBrk="1" hangingPunct="1">
              <a:buFont typeface="Wingdings" panose="05000000000000000000" pitchFamily="2" charset="2"/>
              <a:buChar char="v"/>
            </a:pPr>
            <a:endParaRPr lang="tr-TR" altLang="tr-TR" dirty="0">
              <a:latin typeface="Comic Sans MS" panose="030F0702030302020204" pitchFamily="66" charset="0"/>
            </a:endParaRPr>
          </a:p>
          <a:p>
            <a:pPr marL="457200" lvl="1" indent="0" eaLnBrk="1" hangingPunct="1">
              <a:buFont typeface="Wingdings" panose="05000000000000000000" pitchFamily="2" charset="2"/>
              <a:buChar char="v"/>
            </a:pPr>
            <a:r>
              <a:rPr lang="tr-TR" altLang="tr-TR" dirty="0">
                <a:latin typeface="Comic Sans MS" panose="030F0702030302020204" pitchFamily="66" charset="0"/>
              </a:rPr>
              <a:t>Okul kantinleri ve yemekhanelerinde dengeli/sağlıklı beslenme öğelerine yer verilmesi ve tüketiminin özendirilmesi  gereklidir</a:t>
            </a:r>
            <a:endParaRPr lang="tr-TR" altLang="tr-TR" dirty="0">
              <a:latin typeface="Comic Sans MS" panose="030F0702030302020204" pitchFamily="66" charset="0"/>
            </a:endParaRPr>
          </a:p>
          <a:p>
            <a:pPr marL="457200" lvl="1" indent="0" eaLnBrk="1" hangingPunct="1">
              <a:buFont typeface="Wingdings" panose="05000000000000000000" pitchFamily="2" charset="2"/>
              <a:buChar char="v"/>
            </a:pPr>
            <a:endParaRPr lang="tr-TR" altLang="tr-TR" dirty="0">
              <a:latin typeface="Comic Sans MS" panose="030F0702030302020204" pitchFamily="66" charset="0"/>
            </a:endParaRPr>
          </a:p>
          <a:p>
            <a:pPr marL="457200" lvl="1" indent="0" eaLnBrk="1" hangingPunct="1">
              <a:buFont typeface="Wingdings" panose="05000000000000000000" pitchFamily="2" charset="2"/>
              <a:buChar char="v"/>
            </a:pPr>
            <a:r>
              <a:rPr lang="tr-TR" altLang="tr-TR" dirty="0">
                <a:latin typeface="Comic Sans MS" panose="030F0702030302020204" pitchFamily="66" charset="0"/>
              </a:rPr>
              <a:t>Okul kantinlerinde sağlıksız yiyecek ve içecek satılması önlenmelidir</a:t>
            </a:r>
            <a:endParaRPr lang="tr-TR" altLang="tr-TR" dirty="0">
              <a:latin typeface="Comic Sans MS" panose="030F0702030302020204" pitchFamily="66" charset="0"/>
            </a:endParaRPr>
          </a:p>
          <a:p>
            <a:pPr marL="457200" lvl="1" indent="0" eaLnBrk="1" hangingPunct="1">
              <a:buNone/>
            </a:pPr>
            <a:endParaRPr lang="tr-TR" altLang="tr-TR" dirty="0"/>
          </a:p>
          <a:p>
            <a:pPr marL="457200" lvl="1" indent="0" eaLnBrk="1" hangingPunct="1">
              <a:buNone/>
            </a:pPr>
            <a:endParaRPr lang="tr-TR" altLang="tr-TR" dirty="0"/>
          </a:p>
          <a:p>
            <a:pPr eaLnBrk="1" hangingPunct="1"/>
            <a:endParaRPr lang="tr-TR" alt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İçerik Yer Tutucusu 2"/>
          <p:cNvSpPr>
            <a:spLocks noGrp="1"/>
          </p:cNvSpPr>
          <p:nvPr>
            <p:ph idx="1" hasCustomPrompt="1"/>
          </p:nvPr>
        </p:nvSpPr>
        <p:spPr>
          <a:xfrm>
            <a:off x="822325" y="522288"/>
            <a:ext cx="10515600" cy="6089650"/>
          </a:xfrm>
        </p:spPr>
        <p:txBody>
          <a:bodyPr vert="horz" wrap="square" lIns="91440" tIns="45720" rIns="91440" bIns="45720" numCol="1" anchor="t" anchorCtr="0" compatLnSpc="1"/>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5-Okullarda beden eğitimi ders saatinin artırılması ve spor faaliyetlerinin özendirilmesi gerekmektedir</a:t>
            </a:r>
            <a:endParaRPr kumimoji="0" lang="tr-TR" altLang="tr-TR" sz="2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8-18 yaş okul çocuklarında herhangi bir spor </a:t>
            </a:r>
            <a:r>
              <a:rPr kumimoji="0" lang="tr-TR" altLang="tr-TR" sz="2400" b="0" i="0" u="none" strike="noStrike" kern="1200" cap="none" spc="0" normalizeH="0" baseline="0" noProof="0" dirty="0" err="1" smtClean="0">
                <a:ln>
                  <a:noFill/>
                </a:ln>
                <a:solidFill>
                  <a:schemeClr val="tx1"/>
                </a:solidFill>
                <a:effectLst/>
                <a:uLnTx/>
                <a:uFillTx/>
                <a:latin typeface="Comic Sans MS" panose="030F0702030302020204" pitchFamily="66" charset="0"/>
                <a:ea typeface="+mn-ea"/>
                <a:cs typeface="+mn-cs"/>
              </a:rPr>
              <a:t>klübüne</a:t>
            </a:r>
            <a:r>
              <a:rPr kumimoji="0" lang="tr-TR" altLang="tr-TR" sz="2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üye olmak ile normal kiloda olmak arasında anlamlı ilişki  olduğu bildirilmiştir. </a:t>
            </a:r>
            <a:endParaRPr kumimoji="0" lang="tr-TR" altLang="tr-TR" sz="24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Egzersiz, sadece enerji harcatmakla kalmaz; kas kitlesinin büyümesini ve motor becerileri de arttırır</a:t>
            </a: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Fiziksel olarak </a:t>
            </a:r>
            <a:r>
              <a:rPr kumimoji="0" lang="tr-TR" altLang="tr-TR" sz="2000" b="0" i="0" u="none" strike="noStrike" kern="1200" cap="none" spc="0" normalizeH="0" baseline="0" noProof="0" dirty="0" err="1" smtClean="0">
                <a:ln>
                  <a:noFill/>
                </a:ln>
                <a:solidFill>
                  <a:schemeClr val="tx1"/>
                </a:solidFill>
                <a:effectLst/>
                <a:uLnTx/>
                <a:uFillTx/>
                <a:latin typeface="Comic Sans MS" panose="030F0702030302020204" pitchFamily="66" charset="0"/>
                <a:ea typeface="+mn-ea"/>
                <a:cs typeface="+mn-cs"/>
              </a:rPr>
              <a:t>inaktif</a:t>
            </a: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olmak </a:t>
            </a:r>
            <a:r>
              <a:rPr kumimoji="0" lang="tr-TR" altLang="tr-TR" sz="2000" b="0" i="0" u="none" strike="noStrike" kern="1200" cap="none" spc="0" normalizeH="0" baseline="0" noProof="0" dirty="0" err="1" smtClean="0">
                <a:ln>
                  <a:noFill/>
                </a:ln>
                <a:solidFill>
                  <a:schemeClr val="tx1"/>
                </a:solidFill>
                <a:effectLst/>
                <a:uLnTx/>
                <a:uFillTx/>
                <a:latin typeface="Comic Sans MS" panose="030F0702030302020204" pitchFamily="66" charset="0"/>
                <a:ea typeface="+mn-ea"/>
                <a:cs typeface="+mn-cs"/>
              </a:rPr>
              <a:t>obezite</a:t>
            </a: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ile ilişkilidir </a:t>
            </a: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Fiziksel aktiviteye ayrılan zamanın artması; okulda temel hareket becerilerinin hafta boyunca geliştirilmesi gereklidir</a:t>
            </a: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Güne (15 </a:t>
            </a:r>
            <a:r>
              <a:rPr kumimoji="0" lang="tr-TR" altLang="tr-TR" sz="2000" b="0" i="0" u="none" strike="noStrike" kern="1200" cap="none" spc="0" normalizeH="0" baseline="0" noProof="0" dirty="0" err="1" smtClean="0">
                <a:ln>
                  <a:noFill/>
                </a:ln>
                <a:solidFill>
                  <a:schemeClr val="tx1"/>
                </a:solidFill>
                <a:effectLst/>
                <a:uLnTx/>
                <a:uFillTx/>
                <a:latin typeface="Comic Sans MS" panose="030F0702030302020204" pitchFamily="66" charset="0"/>
                <a:ea typeface="+mn-ea"/>
                <a:cs typeface="+mn-cs"/>
              </a:rPr>
              <a:t>dk</a:t>
            </a: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 spor yapılarak başlanabilir</a:t>
            </a: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rPr>
              <a:t>Okul öncesi dönemden başlayarak çocukların günde en az 30-60 dakikalık bir süreyi egzersize ayırmaları önerilmiştir</a:t>
            </a:r>
            <a:endParaRPr kumimoji="0" lang="tr-TR" altLang="tr-TR" sz="2000" b="0"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685800" marR="0" lvl="1" indent="-228600" algn="l" defTabSz="914400" rtl="0" eaLnBrk="1" fontAlgn="base" latinLnBrk="0" hangingPunct="1">
              <a:lnSpc>
                <a:spcPct val="90000"/>
              </a:lnSpc>
              <a:spcBef>
                <a:spcPts val="500"/>
              </a:spcBef>
              <a:spcAft>
                <a:spcPct val="0"/>
              </a:spcAft>
              <a:buClrTx/>
              <a:buSzTx/>
              <a:buFont typeface="Wingdings" panose="05000000000000000000" pitchFamily="2" charset="2"/>
              <a:buChar char="ü"/>
              <a:defRPr/>
            </a:pPr>
            <a:endParaRPr kumimoji="0" lang="tr-TR" altLang="tr-TR" sz="20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tr-TR" alt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7111</Words>
  <Application>WPS Presentation</Application>
  <PresentationFormat>Geniş ekran</PresentationFormat>
  <Paragraphs>159</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SimSun</vt:lpstr>
      <vt:lpstr>Wingdings</vt:lpstr>
      <vt:lpstr>Calibri Light</vt:lpstr>
      <vt:lpstr>Calibri</vt:lpstr>
      <vt:lpstr>Comic Sans MS</vt:lpstr>
      <vt:lpstr>Calibri Light</vt:lpstr>
      <vt:lpstr>Microsoft YaHei</vt:lpstr>
      <vt:lpstr>Arial Unicode MS</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Ergenlerde Obezite</dc:title>
  <dc:creator>Ozlem SANGUN</dc:creator>
  <cp:lastModifiedBy>Okan</cp:lastModifiedBy>
  <cp:revision>28</cp:revision>
  <dcterms:created xsi:type="dcterms:W3CDTF">2018-10-22T17:56:31Z</dcterms:created>
  <dcterms:modified xsi:type="dcterms:W3CDTF">2021-05-13T02:26:57Z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