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2438209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p:restoredTop sz="94792"/>
  </p:normalViewPr>
  <p:slideViewPr>
    <p:cSldViewPr snapToGrid="0" snapToObjects="1">
      <p:cViewPr varScale="1">
        <p:scale>
          <a:sx n="53" d="100"/>
          <a:sy n="53" d="100"/>
        </p:scale>
        <p:origin x="138" y="222"/>
      </p:cViewPr>
      <p:guideLst/>
    </p:cSldViewPr>
  </p:slideViewPr>
  <p:outlineViewPr>
    <p:cViewPr>
      <p:scale>
        <a:sx n="33" d="100"/>
        <a:sy n="33" d="100"/>
      </p:scale>
      <p:origin x="0" y="-115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165" indent="0" algn="ctr">
              <a:buNone/>
              <a:defRPr sz="3200"/>
            </a:lvl8pPr>
            <a:lvl9pPr marL="7314565"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165" indent="0">
              <a:buNone/>
              <a:defRPr sz="3200">
                <a:solidFill>
                  <a:schemeClr val="tx1">
                    <a:tint val="75000"/>
                  </a:schemeClr>
                </a:solidFill>
              </a:defRPr>
            </a:lvl8pPr>
            <a:lvl9pPr marL="7314565" indent="0">
              <a:buNone/>
              <a:defRPr sz="3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5265383-7EE9-7742-BA38-595B669EF68A}"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165" indent="0">
              <a:buNone/>
              <a:defRPr sz="3200" b="1"/>
            </a:lvl8pPr>
            <a:lvl9pPr marL="7314565" indent="0">
              <a:buNone/>
              <a:defRPr sz="3200" b="1"/>
            </a:lvl9pPr>
          </a:lstStyle>
          <a:p>
            <a:pPr lvl="0"/>
            <a:r>
              <a:rPr lang="en-US"/>
              <a:t>Click to edit Master text styles</a:t>
            </a:r>
            <a:endParaRPr lang="en-US"/>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165" indent="0">
              <a:buNone/>
              <a:defRPr sz="3200" b="1"/>
            </a:lvl8pPr>
            <a:lvl9pPr marL="7314565" indent="0">
              <a:buNone/>
              <a:defRPr sz="3200" b="1"/>
            </a:lvl9pPr>
          </a:lstStyle>
          <a:p>
            <a:pPr lvl="0"/>
            <a:r>
              <a:rPr lang="en-US"/>
              <a:t>Click to edit Master text styles</a:t>
            </a:r>
            <a:endParaRPr lang="en-US"/>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165" indent="0">
              <a:buNone/>
              <a:defRPr sz="2000"/>
            </a:lvl8pPr>
            <a:lvl9pPr marL="7314565" indent="0">
              <a:buNone/>
              <a:defRPr sz="2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5265383-7EE9-7742-BA38-595B669EF68A}"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165" indent="0">
              <a:buNone/>
              <a:defRPr sz="4000"/>
            </a:lvl8pPr>
            <a:lvl9pPr marL="7314565"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165" indent="0">
              <a:buNone/>
              <a:defRPr sz="2000"/>
            </a:lvl8pPr>
            <a:lvl9pPr marL="7314565" indent="0">
              <a:buNone/>
              <a:defRPr sz="2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5265383-7EE9-7742-BA38-595B669EF68A}"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165" algn="l" defTabSz="1828800" rtl="0" eaLnBrk="1" latinLnBrk="0" hangingPunct="1">
        <a:defRPr sz="3600" kern="1200">
          <a:solidFill>
            <a:schemeClr val="tx1"/>
          </a:solidFill>
          <a:latin typeface="+mn-lt"/>
          <a:ea typeface="+mn-ea"/>
          <a:cs typeface="+mn-cs"/>
        </a:defRPr>
      </a:lvl8pPr>
      <a:lvl9pPr marL="7314565"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8261561" y="6894746"/>
            <a:ext cx="14531896" cy="2716619"/>
          </a:xfrm>
        </p:spPr>
        <p:txBody>
          <a:bodyPr>
            <a:noAutofit/>
          </a:bodyPr>
          <a:lstStyle/>
          <a:p>
            <a:r>
              <a:rPr lang="tr-TR" sz="6000" b="1" dirty="0">
                <a:cs typeface="Times New Roman" panose="02020603050405020304" pitchFamily="18" charset="0"/>
              </a:rPr>
              <a:t>PSİKOEĞİTİM ÇALIŞMASI</a:t>
            </a:r>
            <a:endParaRPr lang="tr-TR" sz="6000" b="1" dirty="0">
              <a:cs typeface="Times New Roman" panose="02020603050405020304" pitchFamily="18" charset="0"/>
            </a:endParaRPr>
          </a:p>
          <a:p>
            <a:r>
              <a:rPr lang="tr-TR" sz="6000" b="1" dirty="0">
                <a:cs typeface="Times New Roman" panose="02020603050405020304" pitchFamily="18" charset="0"/>
              </a:rPr>
              <a:t>AİLE BİLGİLENDİRME OTURUMU</a:t>
            </a:r>
            <a:endParaRPr lang="tr-TR" sz="6000" b="1" dirty="0">
              <a:cs typeface="Times New Roman" panose="02020603050405020304" pitchFamily="18" charset="0"/>
            </a:endParaRPr>
          </a:p>
          <a:p>
            <a:endParaRPr lang="tr-TR" sz="6000" b="1" dirty="0">
              <a:cs typeface="Times New Roman" panose="02020603050405020304" pitchFamily="18" charset="0"/>
            </a:endParaRPr>
          </a:p>
        </p:txBody>
      </p:sp>
      <p:sp>
        <p:nvSpPr>
          <p:cNvPr id="6" name="TextBox 5"/>
          <p:cNvSpPr txBox="1"/>
          <p:nvPr/>
        </p:nvSpPr>
        <p:spPr>
          <a:xfrm>
            <a:off x="8992688" y="3525947"/>
            <a:ext cx="13069643" cy="2831544"/>
          </a:xfrm>
          <a:prstGeom prst="rect">
            <a:avLst/>
          </a:prstGeom>
          <a:noFill/>
        </p:spPr>
        <p:txBody>
          <a:bodyPr wrap="square" rtlCol="0">
            <a:spAutoFit/>
          </a:bodyPr>
          <a:lstStyle/>
          <a:p>
            <a:pPr algn="ctr"/>
            <a:r>
              <a:rPr lang="tr-TR" sz="10600" b="1" dirty="0">
                <a:cs typeface="Times New Roman" panose="02020603050405020304" pitchFamily="18" charset="0"/>
              </a:rPr>
              <a:t>PSİKOSOSYAL DESTEK</a:t>
            </a:r>
            <a:br>
              <a:rPr lang="tr-TR" sz="7200" b="1" dirty="0">
                <a:cs typeface="Times New Roman" panose="02020603050405020304" pitchFamily="18" charset="0"/>
              </a:rPr>
            </a:br>
            <a:r>
              <a:rPr lang="tr-TR" sz="7200" b="1" dirty="0">
                <a:cs typeface="Times New Roman" panose="02020603050405020304" pitchFamily="18" charset="0"/>
              </a:rPr>
              <a:t>(Salgın Hastalık)</a:t>
            </a:r>
            <a:endParaRPr lang="tr-TR" sz="7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2" y="3242487"/>
            <a:ext cx="17972676" cy="7134890"/>
          </a:xfrm>
        </p:spPr>
        <p:txBody>
          <a:bodyPr>
            <a:normAutofit fontScale="92500"/>
          </a:bodyPr>
          <a:lstStyle/>
          <a:p>
            <a:pPr marL="342900" lvl="0" indent="-342900">
              <a:lnSpc>
                <a:spcPct val="150000"/>
              </a:lnSpc>
              <a:buClr>
                <a:srgbClr val="FF0000"/>
              </a:buClr>
              <a:buFont typeface="Symbol" panose="05050102010706020507" pitchFamily="18" charset="2"/>
              <a:buChar char=""/>
            </a:pPr>
            <a:r>
              <a:rPr lang="tr-TR" sz="5400" dirty="0">
                <a:solidFill>
                  <a:prstClr val="black"/>
                </a:solidFill>
                <a:ea typeface="Calibri" panose="020F0502020204030204" pitchFamily="34" charset="0"/>
                <a:cs typeface="Times New Roman" panose="02020603050405020304" pitchFamily="18" charset="0"/>
              </a:rPr>
              <a:t>Kaybolan güvenlik ve güvende hissetme eksikliği (örneğin, barınma ve gıda güvensizliği, artan şiddet ve çevrimiçi zararlara maruz kalma, fiziksel hastalık tehdidi ve gelecek için belirsizlik)</a:t>
            </a:r>
            <a:endParaRPr lang="tr-TR" sz="5400" dirty="0">
              <a:solidFill>
                <a:prstClr val="black"/>
              </a:solidFill>
              <a:ea typeface="Calibri" panose="020F0502020204030204" pitchFamily="34" charset="0"/>
              <a:cs typeface="Times New Roman" panose="02020603050405020304" pitchFamily="18" charset="0"/>
            </a:endParaRPr>
          </a:p>
          <a:p>
            <a:pPr marL="342900" lvl="1" indent="-342900">
              <a:lnSpc>
                <a:spcPct val="150000"/>
              </a:lnSpc>
              <a:buClr>
                <a:srgbClr val="FF0000"/>
              </a:buClr>
              <a:buFont typeface="Symbol" panose="05050102010706020507" pitchFamily="18" charset="2"/>
              <a:buChar char=""/>
            </a:pPr>
            <a:r>
              <a:rPr lang="tr-TR" sz="5400" dirty="0">
                <a:cs typeface="Times New Roman" panose="02020603050405020304" pitchFamily="18" charset="0"/>
              </a:rPr>
              <a:t>Salgın hastalığa bağlı yaşanan kayıplar (bir yakının ölümü, iş kaybı…) ve kayıp sonrası ritüellerin (cenaze defin işlemleri, taziye, sosyal destek) farklılık göstermesi yas sürecini etkilemektedir.</a:t>
            </a:r>
            <a:endParaRPr lang="tr-TR" sz="5400" dirty="0">
              <a:cs typeface="Times New Roman" panose="02020603050405020304" pitchFamily="18" charset="0"/>
            </a:endParaRPr>
          </a:p>
        </p:txBody>
      </p:sp>
      <p:sp>
        <p:nvSpPr>
          <p:cNvPr id="5" name="TextBox 6"/>
          <p:cNvSpPr txBox="1"/>
          <p:nvPr/>
        </p:nvSpPr>
        <p:spPr>
          <a:xfrm>
            <a:off x="674915" y="76200"/>
            <a:ext cx="86214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endParaRPr lang="tr-TR" sz="4800" b="1" dirty="0">
              <a:solidFill>
                <a:schemeClr val="bg1"/>
              </a:solidFill>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188620" y="4183595"/>
            <a:ext cx="16196673" cy="4154984"/>
          </a:xfrm>
          <a:prstGeom prst="rect">
            <a:avLst/>
          </a:prstGeom>
          <a:noFill/>
        </p:spPr>
        <p:txBody>
          <a:bodyPr wrap="square" rtlCol="0">
            <a:spAutoFit/>
          </a:bodyPr>
          <a:lstStyle/>
          <a:p>
            <a:r>
              <a:rPr lang="tr-TR" altLang="tr-TR" sz="6600" b="1" dirty="0">
                <a:cs typeface="Times New Roman" panose="02020603050405020304" pitchFamily="18" charset="0"/>
              </a:rPr>
              <a:t>Çocuğunuza yardımcı olmadan </a:t>
            </a:r>
            <a:endParaRPr lang="tr-TR" altLang="tr-TR" sz="6600" b="1" dirty="0">
              <a:cs typeface="Times New Roman" panose="02020603050405020304" pitchFamily="18" charset="0"/>
            </a:endParaRPr>
          </a:p>
          <a:p>
            <a:r>
              <a:rPr lang="tr-TR" altLang="tr-TR" sz="6600" b="1" dirty="0">
                <a:cs typeface="Times New Roman" panose="02020603050405020304" pitchFamily="18" charset="0"/>
              </a:rPr>
              <a:t>önce unutmayın; sizler de bu süreçte</a:t>
            </a:r>
            <a:endParaRPr lang="tr-TR" altLang="tr-TR" sz="6600" b="1" dirty="0">
              <a:cs typeface="Times New Roman" panose="02020603050405020304" pitchFamily="18" charset="0"/>
            </a:endParaRPr>
          </a:p>
          <a:p>
            <a:r>
              <a:rPr lang="tr-TR" altLang="tr-TR" sz="6600" b="1" dirty="0">
                <a:cs typeface="Times New Roman" panose="02020603050405020304" pitchFamily="18" charset="0"/>
              </a:rPr>
              <a:t>etkilendiniz ve bu süreç sizin için de </a:t>
            </a:r>
            <a:endParaRPr lang="tr-TR" altLang="tr-TR" sz="6600" b="1" dirty="0">
              <a:cs typeface="Times New Roman" panose="02020603050405020304" pitchFamily="18" charset="0"/>
            </a:endParaRPr>
          </a:p>
          <a:p>
            <a:r>
              <a:rPr lang="tr-TR" altLang="tr-TR" sz="6600" b="1" dirty="0">
                <a:cs typeface="Times New Roman" panose="02020603050405020304" pitchFamily="18" charset="0"/>
              </a:rPr>
              <a:t>zorlayıcı olmuş olabilir.</a:t>
            </a:r>
            <a:endParaRPr lang="tr-TR" sz="6600" b="1" dirty="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908856" y="4706337"/>
            <a:ext cx="11103428" cy="3785652"/>
          </a:xfrm>
          <a:prstGeom prst="rect">
            <a:avLst/>
          </a:prstGeom>
          <a:noFill/>
        </p:spPr>
        <p:txBody>
          <a:bodyPr wrap="square" rtlCol="0">
            <a:spAutoFit/>
          </a:bodyPr>
          <a:lstStyle/>
          <a:p>
            <a:r>
              <a:rPr lang="tr-TR" sz="8000" b="1" dirty="0">
                <a:cs typeface="Times New Roman" panose="02020603050405020304" pitchFamily="18" charset="0"/>
              </a:rPr>
              <a:t>Salgın Hastalığına Bağlı Olarak Yetişkinlerde </a:t>
            </a:r>
            <a:endParaRPr lang="tr-TR" sz="8000" b="1" dirty="0">
              <a:cs typeface="Times New Roman" panose="02020603050405020304" pitchFamily="18" charset="0"/>
            </a:endParaRPr>
          </a:p>
          <a:p>
            <a:r>
              <a:rPr lang="tr-TR" sz="8000" b="1" dirty="0">
                <a:cs typeface="Times New Roman" panose="02020603050405020304" pitchFamily="18" charset="0"/>
              </a:rPr>
              <a:t>Görülebilecek Tepkiler </a:t>
            </a:r>
            <a:endParaRPr lang="tr-TR" sz="8000" dirty="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2" y="3093632"/>
            <a:ext cx="13889774" cy="8702676"/>
          </a:xfrm>
        </p:spPr>
        <p:txBody>
          <a:bodyPr>
            <a:normAutofit/>
          </a:bodyPr>
          <a:lstStyle/>
          <a:p>
            <a:pPr marL="471170" indent="-471170">
              <a:lnSpc>
                <a:spcPct val="100000"/>
              </a:lnSpc>
              <a:buClr>
                <a:srgbClr val="FF0000"/>
              </a:buClr>
              <a:defRPr sz="3800"/>
            </a:pPr>
            <a:r>
              <a:rPr lang="tr-TR" sz="5400" dirty="0">
                <a:cs typeface="Times New Roman" panose="02020603050405020304" pitchFamily="18" charset="0"/>
              </a:rPr>
              <a:t>Yorgunluk, bitkinlik,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Uyku düzensizliği</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Tıbbi bir nedene dayanmayan bedensel yakınmalar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Bağışıklık sisteminin bozulması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İştahta artma veya azalma</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Aşırı </a:t>
            </a:r>
            <a:r>
              <a:rPr lang="tr-TR" sz="5400" dirty="0" err="1">
                <a:cs typeface="Times New Roman" panose="02020603050405020304" pitchFamily="18" charset="0"/>
              </a:rPr>
              <a:t>uyarılmışlık</a:t>
            </a:r>
            <a:r>
              <a:rPr lang="tr-TR" sz="5400" dirty="0">
                <a:cs typeface="Times New Roman" panose="02020603050405020304" pitchFamily="18" charset="0"/>
              </a:rPr>
              <a:t> (kalp atışında artış, nefes almada güçlük, terleme vb.)</a:t>
            </a:r>
            <a:endParaRPr lang="tr-TR" sz="5400" dirty="0">
              <a:cs typeface="Times New Roman" panose="02020603050405020304" pitchFamily="18" charset="0"/>
            </a:endParaRPr>
          </a:p>
        </p:txBody>
      </p:sp>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FİZYOLOJİK TEPKİLER</a:t>
            </a:r>
            <a:endParaRPr lang="tr-TR" sz="4800" b="1" dirty="0">
              <a:solidFill>
                <a:schemeClr val="bg1"/>
              </a:solidFill>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1" y="2203450"/>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Şok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Korku ve kaygılar (gelecek kaygısı)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Öfke, gerginlik, sinirlilik, huzursuzluk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Umutsuzluk, çaresizlik, çökkünlük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Suçluluk, pişmanlık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Duygusal hissizlik, donukluk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Kontrolü kaybetme kaygısı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Anlaşılamama</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Günlük aktivitelerden zevk alamama</a:t>
            </a:r>
            <a:endParaRPr lang="tr-TR" sz="5400" dirty="0">
              <a:cs typeface="Times New Roman" panose="02020603050405020304" pitchFamily="18" charset="0"/>
            </a:endParaRPr>
          </a:p>
        </p:txBody>
      </p:sp>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DUYGUSAL TEPKİLER</a:t>
            </a:r>
            <a:endParaRPr lang="tr-TR" sz="4800" b="1" dirty="0">
              <a:solidFill>
                <a:schemeClr val="bg1"/>
              </a:solidFill>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1" y="2650018"/>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Odaklanma 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Karar verme 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Hatırlama 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Aklın karışması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Zaman kavramının algılanmasındaki değişiklikler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Rahatsız edici ve tekrarlayıcı, takıntılı düşünceler/ anılar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Kendini suçlama</a:t>
            </a:r>
            <a:endParaRPr lang="tr-TR" sz="5400" dirty="0">
              <a:cs typeface="Times New Roman" panose="02020603050405020304" pitchFamily="18" charset="0"/>
            </a:endParaRPr>
          </a:p>
        </p:txBody>
      </p:sp>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BİLİŞSEL TEPKİLER</a:t>
            </a:r>
            <a:endParaRPr lang="tr-TR" sz="4800" b="1" dirty="0">
              <a:solidFill>
                <a:schemeClr val="bg1"/>
              </a:solidFill>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868" y="2841404"/>
            <a:ext cx="13145495" cy="5685908"/>
          </a:xfrm>
        </p:spPr>
        <p:txBody>
          <a:bodyPr>
            <a:noAutofit/>
          </a:bodyPr>
          <a:lstStyle/>
          <a:p>
            <a:pPr marL="342900" indent="-342900">
              <a:lnSpc>
                <a:spcPct val="100000"/>
              </a:lnSpc>
              <a:buClr>
                <a:srgbClr val="FF0000"/>
              </a:buClr>
              <a:defRPr/>
            </a:pPr>
            <a:r>
              <a:rPr lang="tr-TR" sz="5400" dirty="0">
                <a:cs typeface="Times New Roman" panose="02020603050405020304" pitchFamily="18" charset="0"/>
              </a:rPr>
              <a:t>İçe kapanma, kendini toplumdan soyutlama</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İlişkilerde yaşanan çatışmaların artması</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Mesleki sorunlar, performans düşüklüğü</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Akrabalık ve aile ilişkilerinde bozulmalar</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Okul sorunları, başarısızlık</a:t>
            </a:r>
            <a:endParaRPr lang="tr-TR" sz="5400" dirty="0">
              <a:cs typeface="Times New Roman" panose="02020603050405020304" pitchFamily="18" charset="0"/>
            </a:endParaRPr>
          </a:p>
        </p:txBody>
      </p:sp>
      <p:sp>
        <p:nvSpPr>
          <p:cNvPr id="5" name="TextBox 6"/>
          <p:cNvSpPr txBox="1"/>
          <p:nvPr/>
        </p:nvSpPr>
        <p:spPr>
          <a:xfrm>
            <a:off x="674915" y="76200"/>
            <a:ext cx="87992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KİŞİLER ARASI İLİŞKİLERE ETKİLERİ</a:t>
            </a:r>
            <a:endParaRPr lang="tr-TR" sz="4800" b="1" dirty="0">
              <a:solidFill>
                <a:schemeClr val="bg1"/>
              </a:solidFill>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686" y="2735078"/>
            <a:ext cx="14676583" cy="5473257"/>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Yer ve düzen değişikliği</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Ev, iş ve okul alışkanlıklarında değişiklikler/kayıplar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Komşuluk ve arkadaşlık kaybı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Maddi kayıplar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Alışkanlıkların kaybı</a:t>
            </a:r>
            <a:endParaRPr lang="tr-TR" sz="5400" dirty="0">
              <a:cs typeface="Times New Roman" panose="02020603050405020304" pitchFamily="18" charset="0"/>
            </a:endParaRPr>
          </a:p>
        </p:txBody>
      </p:sp>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SOSYAL ETKİLER</a:t>
            </a:r>
            <a:endParaRPr lang="tr-TR" sz="4800" b="1" dirty="0">
              <a:solidFill>
                <a:schemeClr val="bg1"/>
              </a:solidFill>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4" y="381000"/>
            <a:ext cx="12812485" cy="830997"/>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İNANÇ SİSTEMİNDEKİ DEĞİŞİKLİKLER</a:t>
            </a:r>
            <a:endParaRPr lang="tr-TR" sz="4800" b="1" dirty="0">
              <a:solidFill>
                <a:schemeClr val="bg1"/>
              </a:solidFill>
              <a:cs typeface="Times New Roman" panose="02020603050405020304" pitchFamily="18" charset="0"/>
            </a:endParaRPr>
          </a:p>
        </p:txBody>
      </p:sp>
      <p:sp>
        <p:nvSpPr>
          <p:cNvPr id="6" name="Metin kutusu 17"/>
          <p:cNvSpPr txBox="1"/>
          <p:nvPr/>
        </p:nvSpPr>
        <p:spPr>
          <a:xfrm>
            <a:off x="1550438" y="4476699"/>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Dünya güvenli bir yerdir.</a:t>
            </a:r>
            <a:endParaRPr lang="tr-TR" sz="4400" dirty="0">
              <a:cs typeface="Times New Roman" panose="02020603050405020304" pitchFamily="18" charset="0"/>
            </a:endParaRPr>
          </a:p>
        </p:txBody>
      </p:sp>
      <p:sp>
        <p:nvSpPr>
          <p:cNvPr id="7" name="Metin kutusu 19"/>
          <p:cNvSpPr txBox="1"/>
          <p:nvPr/>
        </p:nvSpPr>
        <p:spPr>
          <a:xfrm>
            <a:off x="1568079" y="5343250"/>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İnsanlar adildir.</a:t>
            </a:r>
            <a:endParaRPr lang="tr-TR" sz="4400" dirty="0">
              <a:cs typeface="Times New Roman" panose="02020603050405020304" pitchFamily="18" charset="0"/>
            </a:endParaRPr>
          </a:p>
        </p:txBody>
      </p:sp>
      <p:sp>
        <p:nvSpPr>
          <p:cNvPr id="8" name="Metin kutusu 14"/>
          <p:cNvSpPr txBox="1"/>
          <p:nvPr/>
        </p:nvSpPr>
        <p:spPr>
          <a:xfrm>
            <a:off x="1569791" y="6174979"/>
            <a:ext cx="10237198" cy="769441"/>
          </a:xfrm>
          <a:prstGeom prst="rect">
            <a:avLst/>
          </a:prstGeom>
          <a:noFill/>
        </p:spPr>
        <p:txBody>
          <a:bodyPr wrap="square" rtlCol="0">
            <a:spAutoFit/>
          </a:bodyPr>
          <a:lstStyle/>
          <a:p>
            <a:pPr>
              <a:defRPr/>
            </a:pPr>
            <a:r>
              <a:rPr lang="tr-TR" sz="4400" dirty="0">
                <a:cs typeface="Times New Roman" panose="02020603050405020304" pitchFamily="18" charset="0"/>
              </a:rPr>
              <a:t>Annem/Babam beni korur </a:t>
            </a:r>
            <a:r>
              <a:rPr lang="tr-TR" sz="3600" dirty="0">
                <a:cs typeface="Times New Roman" panose="02020603050405020304" pitchFamily="18" charset="0"/>
              </a:rPr>
              <a:t>(çocuklarda)</a:t>
            </a:r>
            <a:endParaRPr lang="tr-TR" sz="3600" dirty="0">
              <a:cs typeface="Times New Roman" panose="02020603050405020304" pitchFamily="18" charset="0"/>
            </a:endParaRPr>
          </a:p>
        </p:txBody>
      </p:sp>
      <p:sp>
        <p:nvSpPr>
          <p:cNvPr id="9" name="Metin kutusu 16"/>
          <p:cNvSpPr txBox="1"/>
          <p:nvPr/>
        </p:nvSpPr>
        <p:spPr>
          <a:xfrm>
            <a:off x="1568078" y="7072151"/>
            <a:ext cx="8426411" cy="769441"/>
          </a:xfrm>
          <a:prstGeom prst="rect">
            <a:avLst/>
          </a:prstGeom>
          <a:noFill/>
        </p:spPr>
        <p:txBody>
          <a:bodyPr wrap="square" rtlCol="0">
            <a:spAutoFit/>
          </a:bodyPr>
          <a:lstStyle/>
          <a:p>
            <a:pPr>
              <a:defRPr/>
            </a:pPr>
            <a:r>
              <a:rPr lang="tr-TR" sz="4400" dirty="0">
                <a:cs typeface="Times New Roman" panose="02020603050405020304" pitchFamily="18" charset="0"/>
              </a:rPr>
              <a:t>Kötü olaylar benim başıma gelmez.</a:t>
            </a:r>
            <a:endParaRPr lang="tr-TR" sz="4400" dirty="0">
              <a:cs typeface="Times New Roman" panose="02020603050405020304" pitchFamily="18" charset="0"/>
            </a:endParaRPr>
          </a:p>
        </p:txBody>
      </p:sp>
      <p:sp>
        <p:nvSpPr>
          <p:cNvPr id="10" name="Metin kutusu 21"/>
          <p:cNvSpPr txBox="1"/>
          <p:nvPr/>
        </p:nvSpPr>
        <p:spPr>
          <a:xfrm>
            <a:off x="1568079" y="884713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 değerliyim.</a:t>
            </a:r>
            <a:endParaRPr lang="tr-TR" sz="4400" dirty="0">
              <a:cs typeface="Times New Roman" panose="02020603050405020304" pitchFamily="18" charset="0"/>
            </a:endParaRPr>
          </a:p>
        </p:txBody>
      </p:sp>
      <p:sp>
        <p:nvSpPr>
          <p:cNvPr id="11" name="Metin kutusu 22"/>
          <p:cNvSpPr txBox="1"/>
          <p:nvPr/>
        </p:nvSpPr>
        <p:spPr>
          <a:xfrm>
            <a:off x="1568079" y="796020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Benimle ilgilenirler </a:t>
            </a:r>
            <a:r>
              <a:rPr lang="tr-TR" sz="3600" dirty="0">
                <a:cs typeface="Times New Roman" panose="02020603050405020304" pitchFamily="18" charset="0"/>
              </a:rPr>
              <a:t>(çocuklarda).</a:t>
            </a:r>
            <a:endParaRPr lang="tr-TR" sz="3600" dirty="0">
              <a:cs typeface="Times New Roman" panose="02020603050405020304" pitchFamily="18" charset="0"/>
            </a:endParaRPr>
          </a:p>
        </p:txBody>
      </p:sp>
      <p:sp>
        <p:nvSpPr>
          <p:cNvPr id="14" name="Metin kutusu 31"/>
          <p:cNvSpPr txBox="1"/>
          <p:nvPr/>
        </p:nvSpPr>
        <p:spPr>
          <a:xfrm>
            <a:off x="10703230" y="4521775"/>
            <a:ext cx="4239840"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endParaRPr lang="tr-TR" sz="4400" dirty="0">
              <a:cs typeface="Times New Roman" panose="02020603050405020304" pitchFamily="18" charset="0"/>
            </a:endParaRPr>
          </a:p>
        </p:txBody>
      </p:sp>
      <p:sp>
        <p:nvSpPr>
          <p:cNvPr id="15" name="Metin kutusu 33"/>
          <p:cNvSpPr txBox="1"/>
          <p:nvPr/>
        </p:nvSpPr>
        <p:spPr>
          <a:xfrm>
            <a:off x="10712050" y="7054039"/>
            <a:ext cx="2494099" cy="769441"/>
          </a:xfrm>
          <a:prstGeom prst="rect">
            <a:avLst/>
          </a:prstGeom>
          <a:noFill/>
        </p:spPr>
        <p:txBody>
          <a:bodyPr wrap="square" rtlCol="0">
            <a:spAutoFit/>
          </a:bodyPr>
          <a:lstStyle/>
          <a:p>
            <a:pPr>
              <a:defRPr/>
            </a:pPr>
            <a:r>
              <a:rPr lang="tr-TR" sz="4400" dirty="0">
                <a:cs typeface="Times New Roman" panose="02020603050405020304" pitchFamily="18" charset="0"/>
              </a:rPr>
              <a:t>GELİR</a:t>
            </a:r>
            <a:endParaRPr lang="tr-TR" sz="4400" dirty="0">
              <a:cs typeface="Times New Roman" panose="02020603050405020304" pitchFamily="18" charset="0"/>
            </a:endParaRPr>
          </a:p>
        </p:txBody>
      </p:sp>
      <p:sp>
        <p:nvSpPr>
          <p:cNvPr id="16" name="Metin kutusu 34"/>
          <p:cNvSpPr txBox="1"/>
          <p:nvPr/>
        </p:nvSpPr>
        <p:spPr>
          <a:xfrm>
            <a:off x="10703230" y="7960203"/>
            <a:ext cx="5374970" cy="769441"/>
          </a:xfrm>
          <a:prstGeom prst="rect">
            <a:avLst/>
          </a:prstGeom>
          <a:noFill/>
        </p:spPr>
        <p:txBody>
          <a:bodyPr wrap="square" rtlCol="0">
            <a:spAutoFit/>
          </a:bodyPr>
          <a:lstStyle/>
          <a:p>
            <a:pPr>
              <a:defRPr/>
            </a:pPr>
            <a:r>
              <a:rPr lang="tr-TR" sz="4400" dirty="0">
                <a:cs typeface="Times New Roman" panose="02020603050405020304" pitchFamily="18" charset="0"/>
              </a:rPr>
              <a:t>İLGİLENMEZLER</a:t>
            </a:r>
            <a:endParaRPr lang="tr-TR" sz="4400" dirty="0">
              <a:cs typeface="Times New Roman" panose="02020603050405020304" pitchFamily="18" charset="0"/>
            </a:endParaRPr>
          </a:p>
        </p:txBody>
      </p:sp>
      <p:sp>
        <p:nvSpPr>
          <p:cNvPr id="17" name="Metin kutusu 35"/>
          <p:cNvSpPr txBox="1"/>
          <p:nvPr/>
        </p:nvSpPr>
        <p:spPr>
          <a:xfrm>
            <a:off x="10712050" y="8866367"/>
            <a:ext cx="5366150" cy="769441"/>
          </a:xfrm>
          <a:prstGeom prst="rect">
            <a:avLst/>
          </a:prstGeom>
          <a:noFill/>
        </p:spPr>
        <p:txBody>
          <a:bodyPr wrap="square" rtlCol="0">
            <a:spAutoFit/>
          </a:bodyPr>
          <a:lstStyle/>
          <a:p>
            <a:pPr>
              <a:defRPr/>
            </a:pPr>
            <a:r>
              <a:rPr lang="tr-TR" sz="4400" dirty="0">
                <a:cs typeface="Times New Roman" panose="02020603050405020304" pitchFamily="18" charset="0"/>
              </a:rPr>
              <a:t>DEĞERSİZİM</a:t>
            </a:r>
            <a:endParaRPr lang="tr-TR" sz="4400" dirty="0">
              <a:cs typeface="Times New Roman" panose="02020603050405020304" pitchFamily="18" charset="0"/>
            </a:endParaRPr>
          </a:p>
        </p:txBody>
      </p:sp>
      <p:cxnSp>
        <p:nvCxnSpPr>
          <p:cNvPr id="18" name="Düz Bağlayıcı 5"/>
          <p:cNvCxnSpPr/>
          <p:nvPr/>
        </p:nvCxnSpPr>
        <p:spPr>
          <a:xfrm>
            <a:off x="10331373" y="4327467"/>
            <a:ext cx="0" cy="56507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Metin kutusu 31"/>
          <p:cNvSpPr txBox="1"/>
          <p:nvPr/>
        </p:nvSpPr>
        <p:spPr>
          <a:xfrm>
            <a:off x="10712049" y="5385211"/>
            <a:ext cx="3540435"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endParaRPr lang="tr-TR" sz="4400" dirty="0">
              <a:cs typeface="Times New Roman" panose="02020603050405020304" pitchFamily="18" charset="0"/>
            </a:endParaRPr>
          </a:p>
        </p:txBody>
      </p:sp>
      <p:sp>
        <p:nvSpPr>
          <p:cNvPr id="20" name="Metin kutusu 32"/>
          <p:cNvSpPr txBox="1"/>
          <p:nvPr/>
        </p:nvSpPr>
        <p:spPr>
          <a:xfrm>
            <a:off x="10703230" y="6190603"/>
            <a:ext cx="3549255" cy="769441"/>
          </a:xfrm>
          <a:prstGeom prst="rect">
            <a:avLst/>
          </a:prstGeom>
          <a:noFill/>
        </p:spPr>
        <p:txBody>
          <a:bodyPr wrap="square" rtlCol="0">
            <a:spAutoFit/>
          </a:bodyPr>
          <a:lstStyle/>
          <a:p>
            <a:pPr>
              <a:defRPr/>
            </a:pPr>
            <a:r>
              <a:rPr lang="tr-TR" sz="4400" dirty="0">
                <a:cs typeface="Times New Roman" panose="02020603050405020304" pitchFamily="18" charset="0"/>
              </a:rPr>
              <a:t>KORUMAZ</a:t>
            </a:r>
            <a:endParaRPr lang="tr-TR" sz="4400" dirty="0">
              <a:cs typeface="Times New Roman" panose="02020603050405020304" pitchFamily="18" charset="0"/>
            </a:endParaRPr>
          </a:p>
        </p:txBody>
      </p:sp>
      <p:sp>
        <p:nvSpPr>
          <p:cNvPr id="29" name="Alternatif İşlem 28"/>
          <p:cNvSpPr/>
          <p:nvPr/>
        </p:nvSpPr>
        <p:spPr>
          <a:xfrm>
            <a:off x="1717246" y="2934586"/>
            <a:ext cx="6065787"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28"/>
          <p:cNvSpPr txBox="1"/>
          <p:nvPr/>
        </p:nvSpPr>
        <p:spPr>
          <a:xfrm>
            <a:off x="2033301" y="2929712"/>
            <a:ext cx="6221699"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Temel Varsayımlar</a:t>
            </a:r>
            <a:endParaRPr lang="tr-TR" sz="5400" b="1" dirty="0">
              <a:solidFill>
                <a:schemeClr val="bg1"/>
              </a:solidFill>
              <a:cs typeface="Times New Roman" panose="02020603050405020304" pitchFamily="18" charset="0"/>
            </a:endParaRPr>
          </a:p>
        </p:txBody>
      </p:sp>
      <p:sp>
        <p:nvSpPr>
          <p:cNvPr id="30" name="Alternatif İşlem 29"/>
          <p:cNvSpPr/>
          <p:nvPr/>
        </p:nvSpPr>
        <p:spPr>
          <a:xfrm>
            <a:off x="10454505" y="2934586"/>
            <a:ext cx="5239151"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29"/>
          <p:cNvSpPr txBox="1"/>
          <p:nvPr/>
        </p:nvSpPr>
        <p:spPr>
          <a:xfrm>
            <a:off x="10902825" y="2931345"/>
            <a:ext cx="7255691"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Travma Sonrası</a:t>
            </a:r>
            <a:endParaRPr lang="tr-TR" sz="5400" b="1" dirty="0">
              <a:solidFill>
                <a:schemeClr val="bg1"/>
              </a:solidFill>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txBox="1"/>
          <p:nvPr/>
        </p:nvSpPr>
        <p:spPr>
          <a:xfrm>
            <a:off x="8932530" y="2997262"/>
            <a:ext cx="6782390" cy="1912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defRPr/>
            </a:pPr>
            <a:r>
              <a:rPr lang="tr-TR" sz="5400" b="1" dirty="0">
                <a:solidFill>
                  <a:srgbClr val="0070C0"/>
                </a:solidFill>
                <a:cs typeface="Times New Roman" panose="02020603050405020304" pitchFamily="18" charset="0"/>
              </a:rPr>
              <a:t>Gösterilen Tepkiler</a:t>
            </a:r>
            <a:endParaRPr lang="tr-TR" sz="5400" b="1" dirty="0">
              <a:solidFill>
                <a:srgbClr val="0070C0"/>
              </a:solidFill>
              <a:cs typeface="Times New Roman" panose="02020603050405020304" pitchFamily="18" charset="0"/>
            </a:endParaRPr>
          </a:p>
        </p:txBody>
      </p:sp>
      <p:sp>
        <p:nvSpPr>
          <p:cNvPr id="7" name="2 İçerik Yer Tutucusu"/>
          <p:cNvSpPr txBox="1"/>
          <p:nvPr/>
        </p:nvSpPr>
        <p:spPr>
          <a:xfrm>
            <a:off x="8560391" y="75854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endParaRPr lang="tr-TR" sz="9600" b="1" dirty="0">
              <a:solidFill>
                <a:srgbClr val="FF0000"/>
              </a:solidFill>
              <a:effectLst>
                <a:outerShdw blurRad="38100" dist="38100" dir="2700000" algn="tl">
                  <a:srgbClr val="FFFFFF"/>
                </a:outerShdw>
              </a:effectLst>
              <a:cs typeface="Times New Roman" panose="02020603050405020304" pitchFamily="18" charset="0"/>
            </a:endParaRPr>
          </a:p>
          <a:p>
            <a:pPr algn="ctr">
              <a:buFont typeface="Arial" panose="020B0604020202020204" pitchFamily="34" charset="0"/>
              <a:buNone/>
              <a:defRPr/>
            </a:pPr>
            <a:r>
              <a:rPr lang="tr-TR" sz="9600" b="1" dirty="0">
                <a:solidFill>
                  <a:srgbClr val="FF0000"/>
                </a:solidFill>
                <a:effectLst>
                  <a:outerShdw blurRad="38100" dist="38100" dir="2700000" algn="tl">
                    <a:srgbClr val="FFFFFF"/>
                  </a:outerShdw>
                </a:effectLst>
                <a:cs typeface="Times New Roman" panose="02020603050405020304" pitchFamily="18" charset="0"/>
              </a:rPr>
              <a:t>TEPKİLERDİR !</a:t>
            </a:r>
            <a:endParaRPr lang="tr-TR" sz="9600" b="1" dirty="0">
              <a:solidFill>
                <a:srgbClr val="FF0000"/>
              </a:solidFill>
              <a:effectLst>
                <a:outerShdw blurRad="38100" dist="38100" dir="2700000" algn="tl">
                  <a:srgbClr val="FFFFFF"/>
                </a:outerShdw>
              </a:effectLst>
              <a:cs typeface="Times New Roman" panose="02020603050405020304" pitchFamily="18" charset="0"/>
            </a:endParaRPr>
          </a:p>
          <a:p>
            <a:endParaRPr lang="tr-TR" b="1" dirty="0">
              <a:solidFill>
                <a:srgbClr val="FF0000"/>
              </a:solidFill>
              <a:cs typeface="Times New Roman" panose="02020603050405020304" pitchFamily="18" charset="0"/>
            </a:endParaRPr>
          </a:p>
        </p:txBody>
      </p:sp>
      <p:sp>
        <p:nvSpPr>
          <p:cNvPr id="8" name="2 İçerik Yer Tutucusu"/>
          <p:cNvSpPr txBox="1"/>
          <p:nvPr/>
        </p:nvSpPr>
        <p:spPr>
          <a:xfrm>
            <a:off x="8932530" y="47034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defRPr/>
            </a:pPr>
            <a:r>
              <a:rPr lang="tr-TR" sz="6600" b="1" dirty="0">
                <a:cs typeface="Times New Roman" panose="02020603050405020304" pitchFamily="18" charset="0"/>
              </a:rPr>
              <a:t>OLAĞANDIŞI BİR </a:t>
            </a:r>
            <a:endParaRPr lang="tr-TR" sz="6600" b="1" dirty="0">
              <a:cs typeface="Times New Roman" panose="02020603050405020304" pitchFamily="18" charset="0"/>
            </a:endParaRPr>
          </a:p>
          <a:p>
            <a:pPr algn="ctr">
              <a:buFont typeface="Arial" panose="020B0604020202020204"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SUNUM İÇERİĞİ</a:t>
            </a:r>
            <a:endParaRPr lang="tr-TR" sz="6000" b="1" dirty="0">
              <a:solidFill>
                <a:schemeClr val="bg1"/>
              </a:solidFill>
              <a:cs typeface="Times New Roman" panose="02020603050405020304" pitchFamily="18" charset="0"/>
            </a:endParaRPr>
          </a:p>
        </p:txBody>
      </p:sp>
      <p:sp>
        <p:nvSpPr>
          <p:cNvPr id="6" name="İçerik Yer Tutucusu 2"/>
          <p:cNvSpPr>
            <a:spLocks noGrp="1"/>
          </p:cNvSpPr>
          <p:nvPr>
            <p:ph idx="1"/>
          </p:nvPr>
        </p:nvSpPr>
        <p:spPr>
          <a:xfrm>
            <a:off x="2307771" y="2834641"/>
            <a:ext cx="12684135" cy="8481059"/>
          </a:xfrm>
        </p:spPr>
        <p:txBody>
          <a:bodyPr>
            <a:noAutofit/>
          </a:bodyPr>
          <a:lstStyle/>
          <a:p>
            <a:pPr marL="457200" indent="-457200">
              <a:lnSpc>
                <a:spcPct val="100000"/>
              </a:lnSpc>
              <a:buClr>
                <a:srgbClr val="FF0000"/>
              </a:buClr>
              <a:buFont typeface="+mj-lt"/>
              <a:buAutoNum type="arabicPeriod"/>
            </a:pPr>
            <a:r>
              <a:rPr lang="tr-TR" sz="4000" dirty="0">
                <a:cs typeface="Times New Roman" panose="02020603050405020304" pitchFamily="18" charset="0"/>
              </a:rPr>
              <a:t>Giriş</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Travma/Zorlayıcı </a:t>
            </a:r>
            <a:r>
              <a:rPr lang="tr-TR" sz="4000" dirty="0">
                <a:cs typeface="Times New Roman" panose="02020603050405020304" pitchFamily="18" charset="0"/>
              </a:rPr>
              <a:t>Yaşam Olayları</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Zorlayıcı </a:t>
            </a:r>
            <a:r>
              <a:rPr lang="tr-TR" sz="4000" dirty="0">
                <a:cs typeface="Times New Roman" panose="02020603050405020304" pitchFamily="18" charset="0"/>
              </a:rPr>
              <a:t>Yaşam Olayları Sonrasında Görülebilecek Tepkiler</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a:cs typeface="Times New Roman" panose="02020603050405020304" pitchFamily="18" charset="0"/>
              </a:rPr>
              <a:t>Ne Zaman Destek Almalıyız?</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a:cs typeface="Times New Roman" panose="02020603050405020304" pitchFamily="18" charset="0"/>
              </a:rPr>
              <a:t>Nerelerden Destek Alabiliriz?</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a:cs typeface="Times New Roman" panose="02020603050405020304" pitchFamily="18" charset="0"/>
              </a:rPr>
              <a:t>Yaş Gruplarına Göre Çocuklarda Görülebilecek Tepkiler</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Zorlayıcı </a:t>
            </a:r>
            <a:r>
              <a:rPr lang="tr-TR" sz="4000" dirty="0">
                <a:cs typeface="Times New Roman" panose="02020603050405020304" pitchFamily="18" charset="0"/>
              </a:rPr>
              <a:t>Yaşam Olaylarında Okulun Önemi</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a:cs typeface="Times New Roman" panose="02020603050405020304" pitchFamily="18" charset="0"/>
              </a:rPr>
              <a:t>Kendimize Nasıl Yardımcı Olabiliriz?</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a:cs typeface="Times New Roman" panose="02020603050405020304" pitchFamily="18" charset="0"/>
              </a:rPr>
              <a:t>Çocuklara Nasıl Yardımcı Olabiliriz?</a:t>
            </a:r>
            <a:endParaRPr lang="tr-TR" sz="4000" dirty="0">
              <a:cs typeface="Times New Roman" panose="02020603050405020304" pitchFamily="18" charset="0"/>
            </a:endParaRPr>
          </a:p>
          <a:p>
            <a:pPr>
              <a:lnSpc>
                <a:spcPct val="100000"/>
              </a:lnSpc>
              <a:buClr>
                <a:srgbClr val="FF0000"/>
              </a:buClr>
            </a:pPr>
            <a:endParaRPr lang="tr-TR" sz="4000" dirty="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2" y="2203450"/>
            <a:ext cx="19315998" cy="9607550"/>
          </a:xfrm>
        </p:spPr>
        <p:txBody>
          <a:bodyPr>
            <a:noAutofit/>
          </a:bodyPr>
          <a:lstStyle/>
          <a:p>
            <a:pPr marL="0" indent="0" algn="just">
              <a:lnSpc>
                <a:spcPct val="150000"/>
              </a:lnSpc>
              <a:buClr>
                <a:schemeClr val="tx2">
                  <a:lumMod val="60000"/>
                  <a:lumOff val="40000"/>
                </a:schemeClr>
              </a:buClr>
              <a:buNone/>
              <a:defRPr sz="3800"/>
            </a:pPr>
            <a:r>
              <a:rPr lang="tr-TR" sz="4800" dirty="0">
                <a:cs typeface="Times New Roman" panose="02020603050405020304" pitchFamily="18" charset="0"/>
              </a:rPr>
              <a:t>	Salgın hastalık karşısında insanlar, kendilerini güvende hissetmek ve her şeyin kontrol altında olduğunu bilmek ister.  Bu dönemde kendimize ve sevdiklerimize iyi gelen etkinliklere odaklanmak psikolojik sağlamlığımızın güçlenmesine yardımcı olacaktır.</a:t>
            </a:r>
            <a:endParaRPr lang="tr-TR" sz="4800" dirty="0">
              <a:cs typeface="Times New Roman" panose="02020603050405020304" pitchFamily="18" charset="0"/>
            </a:endParaRPr>
          </a:p>
        </p:txBody>
      </p:sp>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
        <p:nvSpPr>
          <p:cNvPr id="7" name="Alternatif İşlem 6"/>
          <p:cNvSpPr/>
          <p:nvPr/>
        </p:nvSpPr>
        <p:spPr>
          <a:xfrm>
            <a:off x="1867677" y="2402959"/>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867678" y="2203450"/>
            <a:ext cx="20155744"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endParaRPr lang="tr-TR" sz="4800" b="1" dirty="0">
              <a:solidFill>
                <a:schemeClr val="bg1"/>
              </a:solidFill>
              <a:cs typeface="Times New Roman" panose="02020603050405020304" pitchFamily="18" charset="0"/>
            </a:endParaRP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endParaRPr lang="tr-TR" sz="4800" dirty="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
        <p:nvSpPr>
          <p:cNvPr id="6" name="Alternatif İşlem 5"/>
          <p:cNvSpPr/>
          <p:nvPr/>
        </p:nvSpPr>
        <p:spPr>
          <a:xfrm>
            <a:off x="1676291" y="2381693"/>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974002" y="2203450"/>
            <a:ext cx="20068875"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VERİN</a:t>
            </a:r>
            <a:endParaRPr lang="tr-TR" sz="4800" b="1" dirty="0">
              <a:solidFill>
                <a:schemeClr val="bg1"/>
              </a:solidFill>
              <a:cs typeface="Times New Roman" panose="02020603050405020304" pitchFamily="18" charset="0"/>
            </a:endParaRP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endParaRPr lang="tr-TR" sz="4800" dirty="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
        <p:nvSpPr>
          <p:cNvPr id="6" name="Alternatif İşlem 5"/>
          <p:cNvSpPr/>
          <p:nvPr/>
        </p:nvSpPr>
        <p:spPr>
          <a:xfrm>
            <a:off x="1397313" y="2381693"/>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676291" y="2203450"/>
            <a:ext cx="19802381"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endParaRPr lang="tr-TR" sz="4800" b="1" dirty="0">
              <a:solidFill>
                <a:schemeClr val="bg1"/>
              </a:solidFill>
              <a:cs typeface="Times New Roman" panose="02020603050405020304" pitchFamily="18" charset="0"/>
            </a:endParaRP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endParaRPr lang="tr-TR" sz="4800" dirty="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
        <p:nvSpPr>
          <p:cNvPr id="6" name="Alternatif İşlem 5"/>
          <p:cNvSpPr/>
          <p:nvPr/>
        </p:nvSpPr>
        <p:spPr>
          <a:xfrm>
            <a:off x="1397313" y="2381693"/>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676291" y="2203450"/>
            <a:ext cx="19977479"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endParaRPr lang="tr-TR" sz="4800" b="1" dirty="0">
              <a:solidFill>
                <a:schemeClr val="bg1"/>
              </a:solidFill>
              <a:cs typeface="Times New Roman" panose="02020603050405020304" pitchFamily="18" charset="0"/>
            </a:endParaRP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endParaRPr lang="tr-TR" sz="4800" dirty="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
        <p:nvSpPr>
          <p:cNvPr id="6" name="Alternatif İşlem 5"/>
          <p:cNvSpPr/>
          <p:nvPr/>
        </p:nvSpPr>
        <p:spPr>
          <a:xfrm>
            <a:off x="1397314" y="2381693"/>
            <a:ext cx="11574408"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676291" y="2203450"/>
            <a:ext cx="18557241"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endParaRPr lang="tr-TR" sz="4800" b="1" dirty="0">
              <a:solidFill>
                <a:schemeClr val="bg1"/>
              </a:solidFill>
            </a:endParaRPr>
          </a:p>
          <a:p>
            <a:pPr algn="just">
              <a:lnSpc>
                <a:spcPct val="150000"/>
              </a:lnSpc>
              <a:buClr>
                <a:srgbClr val="FF0000"/>
              </a:buClr>
            </a:pPr>
            <a:r>
              <a:rPr lang="tr-TR" sz="4800" dirty="0"/>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endParaRPr lang="tr-TR" sz="4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
        <p:nvSpPr>
          <p:cNvPr id="6" name="Alternatif İşlem 5"/>
          <p:cNvSpPr/>
          <p:nvPr/>
        </p:nvSpPr>
        <p:spPr>
          <a:xfrm>
            <a:off x="1397314" y="2381693"/>
            <a:ext cx="10766333"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676291" y="2203450"/>
            <a:ext cx="13655858"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endParaRPr lang="tr-TR" sz="4800" b="1" dirty="0">
              <a:solidFill>
                <a:schemeClr val="bg1"/>
              </a:solidFill>
            </a:endParaRPr>
          </a:p>
          <a:p>
            <a:pPr algn="just">
              <a:lnSpc>
                <a:spcPct val="150000"/>
              </a:lnSpc>
              <a:buClr>
                <a:srgbClr val="FF0000"/>
              </a:buClr>
            </a:pPr>
            <a:r>
              <a:rPr lang="tr-TR" sz="4800" dirty="0"/>
              <a:t>Şayet yaşadıklarınızı birileriyle konuşmaya hazır değilseniz, bunları kaleme almanın da oldukça yararlı olduğu bilinmektedir. Yaşadıklarınızı yazarken sadece olayları değil, duygu ve düşüncelerinizi de yazmak size iyi gelecektir.</a:t>
            </a:r>
            <a:endParaRPr lang="tr-TR" sz="4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
        <p:nvSpPr>
          <p:cNvPr id="6" name="Alternatif İşlem 5"/>
          <p:cNvSpPr/>
          <p:nvPr/>
        </p:nvSpPr>
        <p:spPr>
          <a:xfrm>
            <a:off x="1397314" y="2381694"/>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676291" y="2203450"/>
            <a:ext cx="16728441"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endParaRPr lang="tr-TR" sz="4800" b="1" dirty="0">
              <a:solidFill>
                <a:schemeClr val="bg1"/>
              </a:solidFill>
            </a:endParaRPr>
          </a:p>
          <a:p>
            <a:pPr algn="just">
              <a:lnSpc>
                <a:spcPct val="150000"/>
              </a:lnSpc>
              <a:buClr>
                <a:srgbClr val="FF0000"/>
              </a:buClr>
            </a:pPr>
            <a:r>
              <a:rPr lang="tr-TR" sz="4800" dirty="0"/>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endParaRPr lang="tr-TR" sz="4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endParaRPr lang="tr-TR" sz="4800" b="1" dirty="0">
              <a:solidFill>
                <a:schemeClr val="bg1"/>
              </a:solidFill>
              <a:cs typeface="Times New Roman" panose="02020603050405020304" pitchFamily="18" charset="0"/>
            </a:endParaRPr>
          </a:p>
          <a:p>
            <a:r>
              <a:rPr lang="tr-TR" sz="4800" b="1" dirty="0">
                <a:solidFill>
                  <a:schemeClr val="bg1"/>
                </a:solidFill>
                <a:cs typeface="Times New Roman" panose="02020603050405020304" pitchFamily="18" charset="0"/>
              </a:rPr>
              <a:t>YARDIMCI OLABİLİRSİNİZ?</a:t>
            </a:r>
            <a:endParaRPr lang="tr-TR" sz="4800" b="1" dirty="0">
              <a:solidFill>
                <a:schemeClr val="bg1"/>
              </a:solidFill>
              <a:cs typeface="Times New Roman" panose="02020603050405020304" pitchFamily="18" charset="0"/>
            </a:endParaRPr>
          </a:p>
        </p:txBody>
      </p:sp>
      <p:sp>
        <p:nvSpPr>
          <p:cNvPr id="6" name="Alternatif İşlem 5"/>
          <p:cNvSpPr/>
          <p:nvPr/>
        </p:nvSpPr>
        <p:spPr>
          <a:xfrm>
            <a:off x="1397313" y="2381693"/>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676291" y="2203450"/>
            <a:ext cx="19004713"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endParaRPr lang="tr-TR" sz="4800" b="1" dirty="0">
              <a:solidFill>
                <a:schemeClr val="bg1"/>
              </a:solidFill>
            </a:endParaRPr>
          </a:p>
          <a:p>
            <a:pPr algn="just">
              <a:lnSpc>
                <a:spcPct val="150000"/>
              </a:lnSpc>
              <a:buClr>
                <a:srgbClr val="FF0000"/>
              </a:buClr>
            </a:pPr>
            <a:r>
              <a:rPr lang="tr-TR" sz="4800" dirty="0"/>
              <a:t>Medya ya da sosyal medya üzerinden salgın hastalık sürecinde ne olup bittiğini öğrenmek istemeniz oldukça doğaldır. Ancak ilgili haberleri aşırı şekilde takip etmekten, sürekli tekrarlayan zorlayıcı görüntüleri izlemekten vb. kaçının. Salgın hastalıkla ilgili görüntü, resim, haber ve tartışmalara gereğinden fazla odaklanmak tepkilerinizin artmasına neden olabilir.</a:t>
            </a:r>
            <a:endParaRPr lang="tr-TR" sz="4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p:cNvSpPr txBox="1"/>
          <p:nvPr/>
        </p:nvSpPr>
        <p:spPr>
          <a:xfrm>
            <a:off x="1676291" y="2203450"/>
            <a:ext cx="18965803"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endParaRPr lang="tr-TR"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1" y="2838450"/>
            <a:ext cx="18780751" cy="8702676"/>
          </a:xfrm>
        </p:spPr>
        <p:txBody>
          <a:bodyPr>
            <a:normAutofit/>
          </a:bodyPr>
          <a:lstStyle/>
          <a:p>
            <a:pPr marL="457200" indent="-457200">
              <a:lnSpc>
                <a:spcPct val="150000"/>
              </a:lnSpc>
              <a:buClr>
                <a:srgbClr val="FF0000"/>
              </a:buClr>
            </a:pPr>
            <a:r>
              <a:rPr lang="tr-TR" sz="4800" dirty="0">
                <a:ea typeface="Calibri" panose="020F0502020204030204" pitchFamily="34" charset="0"/>
              </a:rPr>
              <a:t>Salgın </a:t>
            </a:r>
            <a:r>
              <a:rPr lang="tr-TR" sz="4800" dirty="0"/>
              <a:t>hastalık sürecinin çocuklar  ve aileleri üzerinde yarattığı olumsuz etkileri azaltmak </a:t>
            </a:r>
            <a:endParaRPr lang="tr-TR" sz="4800" dirty="0"/>
          </a:p>
          <a:p>
            <a:pPr marL="457200" indent="-457200">
              <a:lnSpc>
                <a:spcPct val="150000"/>
              </a:lnSpc>
              <a:buClr>
                <a:srgbClr val="FF0000"/>
              </a:buClr>
            </a:pPr>
            <a:r>
              <a:rPr lang="tr-TR" sz="4800" dirty="0"/>
              <a:t>Salgın hastalık sonrasında çocuk ve ailelerin uyum sürecine destek olmak</a:t>
            </a:r>
            <a:endParaRPr lang="tr-TR" sz="4800" dirty="0"/>
          </a:p>
          <a:p>
            <a:pPr marL="457200" indent="-457200">
              <a:lnSpc>
                <a:spcPct val="150000"/>
              </a:lnSpc>
              <a:buClr>
                <a:srgbClr val="FF0000"/>
              </a:buClr>
            </a:pPr>
            <a:r>
              <a:rPr lang="tr-TR" sz="4800" dirty="0"/>
              <a:t>Salgın hastalığı sonrasında ailelerin çocuklarına nasıl destek olacakları hakkında bilgi vermek</a:t>
            </a:r>
            <a:endParaRPr lang="tr-TR" sz="4800" dirty="0"/>
          </a:p>
          <a:p>
            <a:pPr marL="457200" indent="-457200">
              <a:lnSpc>
                <a:spcPct val="150000"/>
              </a:lnSpc>
              <a:buClr>
                <a:srgbClr val="FF0000"/>
              </a:buClr>
            </a:pPr>
            <a:r>
              <a:rPr lang="tr-TR" sz="4800" dirty="0"/>
              <a:t>Okullarda salgın hastalıkla ile ilgili </a:t>
            </a:r>
            <a:r>
              <a:rPr lang="tr-TR" sz="4800" dirty="0" err="1"/>
              <a:t>psikososyal</a:t>
            </a:r>
            <a:r>
              <a:rPr lang="tr-TR" sz="4800" dirty="0"/>
              <a:t> destek çalışmalarını gerçekleştirmek</a:t>
            </a:r>
            <a:endParaRPr lang="tr-TR" sz="4800" dirty="0"/>
          </a:p>
          <a:p>
            <a:pPr>
              <a:lnSpc>
                <a:spcPct val="150000"/>
              </a:lnSpc>
              <a:buClr>
                <a:srgbClr val="FF0000"/>
              </a:buClr>
            </a:pPr>
            <a:endParaRPr lang="tr-TR" sz="4800" dirty="0"/>
          </a:p>
        </p:txBody>
      </p:sp>
      <p:sp>
        <p:nvSpPr>
          <p:cNvPr id="4" name="TextBox 6"/>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AMAÇ VE HEDEFLER</a:t>
            </a:r>
            <a:endParaRPr lang="tr-TR" sz="60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6" name="Alternatif İşlem 5"/>
          <p:cNvSpPr/>
          <p:nvPr/>
        </p:nvSpPr>
        <p:spPr>
          <a:xfrm>
            <a:off x="3416728" y="10781414"/>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676291" y="2203450"/>
            <a:ext cx="19627283" cy="9124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t>Bu süreçte yaşadığınız yoğun stres ve kaygı ile başa çıkamadığınızı düşünüyorsanız psikolojik yardım almak uygun bir yaklaşım olacaktır. </a:t>
            </a:r>
            <a:endParaRPr lang="tr-TR" sz="4400" dirty="0"/>
          </a:p>
          <a:p>
            <a:pPr marL="0" indent="0" algn="just">
              <a:buClr>
                <a:srgbClr val="FF0000"/>
              </a:buClr>
              <a:buNone/>
            </a:pPr>
            <a:r>
              <a:rPr lang="tr-TR" sz="4400" dirty="0"/>
              <a:t>Özellikle; </a:t>
            </a:r>
            <a:endParaRPr lang="tr-TR" sz="4400" dirty="0"/>
          </a:p>
          <a:p>
            <a:pPr algn="just">
              <a:buClr>
                <a:srgbClr val="FF0000"/>
              </a:buClr>
            </a:pPr>
            <a:r>
              <a:rPr lang="tr-TR" sz="4400" dirty="0"/>
              <a:t>Duygusal, fiziksel, bilişsel tepkilerinizde zamanla herhangi bir azalma olmuyorsa, </a:t>
            </a:r>
            <a:endParaRPr lang="tr-TR" sz="4400" dirty="0"/>
          </a:p>
          <a:p>
            <a:pPr algn="just">
              <a:buClr>
                <a:srgbClr val="FF0000"/>
              </a:buClr>
            </a:pPr>
            <a:r>
              <a:rPr lang="tr-TR" sz="4400" dirty="0"/>
              <a:t>Bu tepkilerin sıklığı ve yoğunluğu giderek artıyorsa, </a:t>
            </a:r>
            <a:endParaRPr lang="tr-TR" sz="4400" dirty="0"/>
          </a:p>
          <a:p>
            <a:pPr algn="just">
              <a:buClr>
                <a:srgbClr val="FF0000"/>
              </a:buClr>
            </a:pPr>
            <a:r>
              <a:rPr lang="tr-TR" sz="4400" dirty="0"/>
              <a:t>Bu tepkiler sizin günlük hayatınızı (ailenizi, işinizi ve arkadaşlık ilişkilerinizi) ciddi şekilde olumsuz etkiliyorsa, </a:t>
            </a:r>
            <a:endParaRPr lang="tr-TR" sz="4400" dirty="0"/>
          </a:p>
          <a:p>
            <a:pPr algn="just">
              <a:buClr>
                <a:srgbClr val="FF0000"/>
              </a:buClr>
            </a:pPr>
            <a:r>
              <a:rPr lang="tr-TR" sz="4400" dirty="0"/>
              <a:t>Bir nedeni olmaksızın, çok yoğun korku ve endişe yaşıyorsanız,</a:t>
            </a:r>
            <a:endParaRPr lang="tr-TR" sz="4400" dirty="0"/>
          </a:p>
          <a:p>
            <a:pPr algn="just">
              <a:buClr>
                <a:srgbClr val="FF0000"/>
              </a:buClr>
            </a:pPr>
            <a:r>
              <a:rPr lang="tr-TR" sz="4400" dirty="0"/>
              <a:t>Aşırı kaygı ve panik belirtileri gösteriyorsanız (nefessiz kalma, sürekli titreme ve baş dönmesi, kalp atışının sürekli hızlanması, yüksek tansiyon, aşırı irkilme tepkileri vb.), </a:t>
            </a:r>
            <a:endParaRPr lang="tr-TR" sz="4400" dirty="0"/>
          </a:p>
          <a:p>
            <a:pPr algn="just">
              <a:buClr>
                <a:srgbClr val="FF0000"/>
              </a:buClr>
            </a:pPr>
            <a:r>
              <a:rPr lang="tr-TR" sz="4400" dirty="0"/>
              <a:t>Geleceğe ve sevdiklerinize dair yoğun endişe ve umutsuzluk hissediyorsanız, </a:t>
            </a:r>
            <a:endParaRPr lang="tr-TR" sz="4400" dirty="0"/>
          </a:p>
          <a:p>
            <a:pPr marL="0" indent="0" algn="ctr">
              <a:buClr>
                <a:srgbClr val="FF0000"/>
              </a:buClr>
              <a:buNone/>
            </a:pPr>
            <a:r>
              <a:rPr lang="tr-TR" sz="4400" b="1" dirty="0">
                <a:solidFill>
                  <a:srgbClr val="FFFF00"/>
                </a:solidFill>
              </a:rPr>
              <a:t>HİÇ ZAMAN KAYBETMEDEN MUTLAKA BİR UZMANA BAŞVURUN.</a:t>
            </a:r>
            <a:endParaRPr lang="tr-TR" sz="4400" b="1"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txBox="1"/>
          <p:nvPr/>
        </p:nvSpPr>
        <p:spPr>
          <a:xfrm>
            <a:off x="6190743" y="4611819"/>
            <a:ext cx="17780000" cy="7865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8800" b="1" dirty="0"/>
              <a:t>Salgın Hastalığına Bağlı </a:t>
            </a:r>
            <a:endParaRPr lang="tr-TR" sz="8800" b="1" dirty="0"/>
          </a:p>
          <a:p>
            <a:pPr marL="0" indent="0" algn="ctr">
              <a:buNone/>
            </a:pPr>
            <a:r>
              <a:rPr lang="tr-TR" sz="8800" b="1" dirty="0"/>
              <a:t>Olarak Çocuklarda </a:t>
            </a:r>
            <a:endParaRPr lang="tr-TR" sz="8800" b="1" dirty="0"/>
          </a:p>
          <a:p>
            <a:pPr marL="0" indent="0" algn="ctr">
              <a:buNone/>
            </a:pPr>
            <a:r>
              <a:rPr lang="tr-TR" sz="8800" b="1" dirty="0"/>
              <a:t>Görülebilecek Tepkiler </a:t>
            </a:r>
            <a:endParaRPr lang="tr-TR" sz="8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p:cNvSpPr txBox="1"/>
          <p:nvPr/>
        </p:nvSpPr>
        <p:spPr>
          <a:xfrm>
            <a:off x="1110234" y="3194050"/>
            <a:ext cx="10668109"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Ebeveynlerin yanından ayrılmak istememe</a:t>
            </a:r>
            <a:endParaRPr lang="tr-TR" sz="4400" dirty="0"/>
          </a:p>
          <a:p>
            <a:pPr>
              <a:lnSpc>
                <a:spcPct val="100000"/>
              </a:lnSpc>
              <a:buClr>
                <a:srgbClr val="FF0000"/>
              </a:buClr>
              <a:defRPr/>
            </a:pPr>
            <a:r>
              <a:rPr lang="tr-TR" sz="4400" dirty="0"/>
              <a:t>Sürekli ağlama ya da ağlamaklı olma </a:t>
            </a:r>
            <a:endParaRPr lang="tr-TR" sz="4400" dirty="0"/>
          </a:p>
          <a:p>
            <a:pPr>
              <a:lnSpc>
                <a:spcPct val="100000"/>
              </a:lnSpc>
              <a:buClr>
                <a:srgbClr val="FF0000"/>
              </a:buClr>
              <a:defRPr/>
            </a:pPr>
            <a:r>
              <a:rPr lang="tr-TR" sz="4400" dirty="0"/>
              <a:t>Huzursuzluk hissetme, huysuz ve sinirli olma </a:t>
            </a:r>
            <a:endParaRPr lang="tr-TR" sz="4400" dirty="0"/>
          </a:p>
          <a:p>
            <a:pPr>
              <a:lnSpc>
                <a:spcPct val="100000"/>
              </a:lnSpc>
              <a:buClr>
                <a:srgbClr val="FF0000"/>
              </a:buClr>
              <a:defRPr/>
            </a:pPr>
            <a:r>
              <a:rPr lang="tr-TR" sz="4400" dirty="0"/>
              <a:t>Öfke nöbetleri geçirme, </a:t>
            </a:r>
            <a:endParaRPr lang="tr-TR" sz="4400" dirty="0"/>
          </a:p>
          <a:p>
            <a:pPr>
              <a:lnSpc>
                <a:spcPct val="100000"/>
              </a:lnSpc>
              <a:buClr>
                <a:srgbClr val="FF0000"/>
              </a:buClr>
              <a:defRPr/>
            </a:pPr>
            <a:r>
              <a:rPr lang="tr-TR" sz="4400" dirty="0"/>
              <a:t>Karın ağrısı ya da baş ağrısı gibi fiziksel şikâyetler </a:t>
            </a:r>
            <a:endParaRPr lang="tr-TR" sz="4400" dirty="0"/>
          </a:p>
        </p:txBody>
      </p:sp>
      <p:sp>
        <p:nvSpPr>
          <p:cNvPr id="6" name="Content Placeholder 2"/>
          <p:cNvSpPr txBox="1"/>
          <p:nvPr/>
        </p:nvSpPr>
        <p:spPr>
          <a:xfrm>
            <a:off x="12997434" y="3194050"/>
            <a:ext cx="9668013"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ıslatma </a:t>
            </a:r>
            <a:endParaRPr lang="tr-TR" sz="4400" dirty="0"/>
          </a:p>
          <a:p>
            <a:pPr>
              <a:lnSpc>
                <a:spcPct val="100000"/>
              </a:lnSpc>
              <a:buClr>
                <a:srgbClr val="FF0000"/>
              </a:buClr>
              <a:defRPr/>
            </a:pPr>
            <a:r>
              <a:rPr lang="tr-TR" sz="4400" dirty="0"/>
              <a:t>Aşırı ürkeklik ya da korkuların başlaması (yalnız kalma, karanlık, hayalet vb.) </a:t>
            </a:r>
            <a:endParaRPr lang="tr-TR" sz="4400" dirty="0"/>
          </a:p>
          <a:p>
            <a:pPr>
              <a:lnSpc>
                <a:spcPct val="100000"/>
              </a:lnSpc>
              <a:buClr>
                <a:srgbClr val="FF0000"/>
              </a:buClr>
              <a:defRPr/>
            </a:pPr>
            <a:r>
              <a:rPr lang="tr-TR" sz="4400" dirty="0"/>
              <a:t>Oyunlarda sürekli salgın hastalığı canlandırma/yaşama </a:t>
            </a:r>
            <a:endParaRPr lang="tr-TR" sz="4400" dirty="0"/>
          </a:p>
          <a:p>
            <a:pPr>
              <a:lnSpc>
                <a:spcPct val="100000"/>
              </a:lnSpc>
              <a:buClr>
                <a:srgbClr val="FF0000"/>
              </a:buClr>
              <a:defRPr/>
            </a:pPr>
            <a:r>
              <a:rPr lang="tr-TR" sz="4400" dirty="0"/>
              <a:t>Konuşma zorluğu yaşamaya başlama </a:t>
            </a:r>
            <a:endParaRPr lang="tr-TR" sz="4400" dirty="0"/>
          </a:p>
          <a:p>
            <a:pPr>
              <a:lnSpc>
                <a:spcPct val="100000"/>
              </a:lnSpc>
              <a:buClr>
                <a:srgbClr val="FF0000"/>
              </a:buClr>
              <a:defRPr/>
            </a:pPr>
            <a:endParaRPr lang="tr-TR"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p:cNvSpPr txBox="1"/>
          <p:nvPr/>
        </p:nvSpPr>
        <p:spPr>
          <a:xfrm>
            <a:off x="1110235" y="3194050"/>
            <a:ext cx="9356728"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düşmesi</a:t>
            </a:r>
            <a:endParaRPr lang="tr-TR" sz="4400" dirty="0"/>
          </a:p>
          <a:p>
            <a:pPr>
              <a:lnSpc>
                <a:spcPct val="100000"/>
              </a:lnSpc>
              <a:buClr>
                <a:srgbClr val="FF0000"/>
              </a:buClr>
              <a:defRPr/>
            </a:pPr>
            <a:r>
              <a:rPr lang="tr-TR" sz="4400" dirty="0"/>
              <a:t>Herkesten uzaklaşma / içine kapanma</a:t>
            </a:r>
            <a:endParaRPr lang="tr-TR" sz="4400" dirty="0"/>
          </a:p>
          <a:p>
            <a:pPr>
              <a:lnSpc>
                <a:spcPct val="100000"/>
              </a:lnSpc>
              <a:buClr>
                <a:srgbClr val="FF0000"/>
              </a:buClr>
              <a:defRPr/>
            </a:pPr>
            <a:r>
              <a:rPr lang="tr-TR" sz="4400" dirty="0"/>
              <a:t>Kâbus görme, uyumak istememe ya da uyku problemleri</a:t>
            </a:r>
            <a:endParaRPr lang="tr-TR" sz="4400" dirty="0"/>
          </a:p>
          <a:p>
            <a:pPr>
              <a:lnSpc>
                <a:spcPct val="100000"/>
              </a:lnSpc>
              <a:buClr>
                <a:srgbClr val="FF0000"/>
              </a:buClr>
              <a:defRPr/>
            </a:pPr>
            <a:r>
              <a:rPr lang="tr-TR" sz="4400" dirty="0"/>
              <a:t>Karın ağrısı ya da baş ağrısı gibi fiziksel şikâyetler</a:t>
            </a:r>
            <a:endParaRPr lang="tr-TR" sz="4400" dirty="0"/>
          </a:p>
          <a:p>
            <a:pPr>
              <a:lnSpc>
                <a:spcPct val="100000"/>
              </a:lnSpc>
              <a:buClr>
                <a:srgbClr val="FF0000"/>
              </a:buClr>
              <a:defRPr/>
            </a:pPr>
            <a:r>
              <a:rPr lang="tr-TR" sz="4400" dirty="0"/>
              <a:t>Aşırı alıngan, sinirli ya da kavgacı olma</a:t>
            </a:r>
            <a:endParaRPr lang="tr-TR" sz="4400" dirty="0"/>
          </a:p>
          <a:p>
            <a:pPr>
              <a:lnSpc>
                <a:spcPct val="100000"/>
              </a:lnSpc>
              <a:buClr>
                <a:srgbClr val="FF0000"/>
              </a:buClr>
              <a:defRPr/>
            </a:pPr>
            <a:endParaRPr lang="tr-TR" sz="4400" dirty="0"/>
          </a:p>
        </p:txBody>
      </p:sp>
      <p:sp>
        <p:nvSpPr>
          <p:cNvPr id="6" name="Content Placeholder 2"/>
          <p:cNvSpPr txBox="1"/>
          <p:nvPr/>
        </p:nvSpPr>
        <p:spPr>
          <a:xfrm>
            <a:off x="12997434" y="3194050"/>
            <a:ext cx="10668109"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çekme</a:t>
            </a:r>
            <a:endParaRPr lang="tr-TR" sz="4400" dirty="0"/>
          </a:p>
          <a:p>
            <a:pPr>
              <a:lnSpc>
                <a:spcPct val="100000"/>
              </a:lnSpc>
              <a:buClr>
                <a:srgbClr val="FF0000"/>
              </a:buClr>
              <a:defRPr/>
            </a:pPr>
            <a:r>
              <a:rPr lang="tr-TR" sz="4400" dirty="0"/>
              <a:t>Korkular geliştirme ve hep bu korkulardan söz etme</a:t>
            </a:r>
            <a:endParaRPr lang="tr-TR" sz="4400" dirty="0"/>
          </a:p>
          <a:p>
            <a:pPr>
              <a:lnSpc>
                <a:spcPct val="100000"/>
              </a:lnSpc>
              <a:buClr>
                <a:srgbClr val="FF0000"/>
              </a:buClr>
              <a:defRPr/>
            </a:pPr>
            <a:r>
              <a:rPr lang="tr-TR" sz="4400" dirty="0"/>
              <a:t>Sevdiği şeylerden artık zevk alamama</a:t>
            </a:r>
            <a:endParaRPr lang="tr-TR" sz="4400" dirty="0"/>
          </a:p>
          <a:p>
            <a:pPr>
              <a:lnSpc>
                <a:spcPct val="100000"/>
              </a:lnSpc>
              <a:buClr>
                <a:srgbClr val="FF0000"/>
              </a:buClr>
              <a:defRPr/>
            </a:pPr>
            <a:r>
              <a:rPr lang="tr-TR" sz="4400" dirty="0"/>
              <a:t>Daha fazla ya da daha az yemek yeme</a:t>
            </a:r>
            <a:endParaRPr lang="tr-TR" sz="4400" dirty="0"/>
          </a:p>
          <a:p>
            <a:pPr marL="274320" indent="-274320">
              <a:lnSpc>
                <a:spcPct val="100000"/>
              </a:lnSpc>
              <a:buClr>
                <a:srgbClr val="FF0000"/>
              </a:buClr>
              <a:buNone/>
              <a:defRPr/>
            </a:pPr>
            <a:endParaRPr lang="tr-TR" sz="4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p:cNvSpPr txBox="1"/>
          <p:nvPr/>
        </p:nvSpPr>
        <p:spPr>
          <a:xfrm>
            <a:off x="1110234" y="3194050"/>
            <a:ext cx="10668109"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kabus vb.) yaşama </a:t>
            </a:r>
            <a:endParaRPr lang="tr-TR" sz="4400" dirty="0"/>
          </a:p>
          <a:p>
            <a:pPr>
              <a:lnSpc>
                <a:spcPct val="100000"/>
              </a:lnSpc>
              <a:buClr>
                <a:srgbClr val="FF0000"/>
              </a:buClr>
              <a:defRPr/>
            </a:pPr>
            <a:r>
              <a:rPr lang="tr-TR" sz="4400" dirty="0"/>
              <a:t>Salgın hastalığı hatırlatıcı yerlerden ya da kişilerden kaçma</a:t>
            </a:r>
            <a:endParaRPr lang="tr-TR" sz="4400" dirty="0"/>
          </a:p>
          <a:p>
            <a:pPr>
              <a:lnSpc>
                <a:spcPct val="100000"/>
              </a:lnSpc>
              <a:buClr>
                <a:srgbClr val="FF0000"/>
              </a:buClr>
              <a:defRPr/>
            </a:pPr>
            <a:r>
              <a:rPr lang="tr-TR" sz="4400" dirty="0"/>
              <a:t>Salgın hastalık hakkında konuşmaktan kaçınma</a:t>
            </a:r>
            <a:endParaRPr lang="tr-TR" sz="4400" dirty="0"/>
          </a:p>
          <a:p>
            <a:pPr>
              <a:lnSpc>
                <a:spcPct val="100000"/>
              </a:lnSpc>
              <a:buClr>
                <a:srgbClr val="FF0000"/>
              </a:buClr>
              <a:defRPr/>
            </a:pPr>
            <a:r>
              <a:rPr lang="tr-TR" sz="4400" dirty="0"/>
              <a:t>Zararlı alışkanlıklara yönelme (Tütün, alkol, madde vb.) </a:t>
            </a:r>
            <a:endParaRPr lang="tr-TR" sz="4400" dirty="0"/>
          </a:p>
          <a:p>
            <a:pPr>
              <a:lnSpc>
                <a:spcPct val="100000"/>
              </a:lnSpc>
              <a:buClr>
                <a:srgbClr val="FF0000"/>
              </a:buClr>
              <a:buNone/>
              <a:defRPr/>
            </a:pPr>
            <a:endParaRPr lang="tr-TR" sz="4400" dirty="0"/>
          </a:p>
        </p:txBody>
      </p:sp>
      <p:sp>
        <p:nvSpPr>
          <p:cNvPr id="6" name="Content Placeholder 2"/>
          <p:cNvSpPr txBox="1"/>
          <p:nvPr/>
        </p:nvSpPr>
        <p:spPr>
          <a:xfrm>
            <a:off x="12997435" y="3194050"/>
            <a:ext cx="9473460"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isteği</a:t>
            </a:r>
            <a:endParaRPr lang="tr-TR" sz="4400" dirty="0"/>
          </a:p>
          <a:p>
            <a:pPr>
              <a:lnSpc>
                <a:spcPct val="100000"/>
              </a:lnSpc>
              <a:buClr>
                <a:srgbClr val="FF0000"/>
              </a:buClr>
              <a:defRPr/>
            </a:pPr>
            <a:r>
              <a:rPr lang="tr-TR" sz="4400" dirty="0"/>
              <a:t>Aşırı alıngan ya da öfkeli olma</a:t>
            </a:r>
            <a:endParaRPr lang="tr-TR" sz="4400" dirty="0"/>
          </a:p>
          <a:p>
            <a:pPr>
              <a:lnSpc>
                <a:spcPct val="100000"/>
              </a:lnSpc>
              <a:buClr>
                <a:srgbClr val="FF0000"/>
              </a:buClr>
              <a:defRPr/>
            </a:pPr>
            <a:r>
              <a:rPr lang="tr-TR" sz="4400" dirty="0"/>
              <a:t>Sevdiği şeylerden artık zevk almama </a:t>
            </a:r>
            <a:endParaRPr lang="tr-TR" sz="4400" dirty="0"/>
          </a:p>
          <a:p>
            <a:pPr marL="274320" indent="-274320">
              <a:lnSpc>
                <a:spcPct val="100000"/>
              </a:lnSpc>
              <a:buClr>
                <a:srgbClr val="FF0000"/>
              </a:buClr>
              <a:buNone/>
              <a:defRPr/>
            </a:pPr>
            <a:endParaRPr lang="tr-TR" sz="4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10043885" cy="1569660"/>
          </a:xfrm>
          <a:prstGeom prst="rect">
            <a:avLst/>
          </a:prstGeom>
          <a:noFill/>
        </p:spPr>
        <p:txBody>
          <a:bodyPr wrap="square" rtlCol="0">
            <a:spAutoFit/>
          </a:bodyPr>
          <a:lstStyle/>
          <a:p>
            <a:r>
              <a:rPr lang="tr-TR" sz="4800" b="1" dirty="0">
                <a:solidFill>
                  <a:schemeClr val="bg1"/>
                </a:solidFill>
              </a:rPr>
              <a:t>ÇOCUKLARIN TOPARLANMA SÜRECİNDE OKULLARIN ÖNEMİ</a:t>
            </a:r>
            <a:endParaRPr lang="tr-TR" sz="4800" b="1" dirty="0">
              <a:solidFill>
                <a:schemeClr val="bg1"/>
              </a:solidFill>
              <a:cs typeface="Times New Roman" panose="02020603050405020304" pitchFamily="18" charset="0"/>
            </a:endParaRPr>
          </a:p>
        </p:txBody>
      </p:sp>
      <p:sp>
        <p:nvSpPr>
          <p:cNvPr id="4" name="Content Placeholder 2"/>
          <p:cNvSpPr txBox="1"/>
          <p:nvPr/>
        </p:nvSpPr>
        <p:spPr>
          <a:xfrm>
            <a:off x="1110234" y="3194050"/>
            <a:ext cx="19492949"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t>	Okullar normalliği temsil eden ve eğitim yoluyla normal yaşama geri dönmeyi kolaylaştıran önemli kurumlardır.</a:t>
            </a:r>
            <a:endParaRPr lang="tr-TR" sz="4400" dirty="0"/>
          </a:p>
          <a:p>
            <a:pPr marL="0" indent="0" algn="just">
              <a:buClr>
                <a:srgbClr val="FF0000"/>
              </a:buClr>
              <a:buNone/>
            </a:pPr>
            <a:r>
              <a:rPr lang="tr-TR" sz="4400" dirty="0"/>
              <a:t>Okulda bulunmak;</a:t>
            </a:r>
            <a:endParaRPr lang="tr-TR" sz="4400" dirty="0"/>
          </a:p>
          <a:p>
            <a:pPr algn="just">
              <a:buClr>
                <a:srgbClr val="FF0000"/>
              </a:buClr>
            </a:pPr>
            <a:r>
              <a:rPr lang="tr-TR" sz="4400" dirty="0"/>
              <a:t>Oyun ve diğer okul etkinliklerine katılmak; özellikle çocukların ihtiyaç duydukları, süreklilik, değişmezlik ve normallik hissinin oluşmasına yardımcı olur.</a:t>
            </a:r>
            <a:endParaRPr lang="tr-TR" sz="4400" dirty="0"/>
          </a:p>
          <a:p>
            <a:pPr algn="just">
              <a:buClr>
                <a:srgbClr val="FF0000"/>
              </a:buClr>
            </a:pPr>
            <a:r>
              <a:rPr lang="tr-TR" sz="4400" dirty="0"/>
              <a:t>Çocukların ihtiyaçlarını daha kolay ifade etmelerini sağlar.</a:t>
            </a:r>
            <a:endParaRPr lang="tr-TR" sz="4400" dirty="0"/>
          </a:p>
          <a:p>
            <a:pPr algn="just">
              <a:buClr>
                <a:srgbClr val="FF0000"/>
              </a:buClr>
            </a:pPr>
            <a:r>
              <a:rPr lang="tr-TR" sz="4400" dirty="0">
                <a:cs typeface="Times New Roman" panose="02020603050405020304" pitchFamily="18" charset="0"/>
              </a:rPr>
              <a:t>Salgın hastalık süreciyle ilgili normal tepkiler  hakkında çocukları bilgilendirerek süreci anlamlandırmalarına yardımcı olurlar.</a:t>
            </a:r>
            <a:endParaRPr lang="tr-TR" sz="4400" dirty="0">
              <a:cs typeface="Times New Roman" panose="02020603050405020304" pitchFamily="18" charset="0"/>
            </a:endParaRP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endParaRPr lang="tr-TR" sz="4400" dirty="0">
              <a:cs typeface="Times New Roman" panose="02020603050405020304" pitchFamily="18" charset="0"/>
            </a:endParaRPr>
          </a:p>
          <a:p>
            <a:pPr algn="just">
              <a:buClr>
                <a:srgbClr val="FF0000"/>
              </a:buClr>
            </a:pPr>
            <a:endParaRPr lang="tr-TR" sz="4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674915" y="2875315"/>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2688212"/>
            <a:ext cx="19201119"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endParaRPr lang="tr-TR" sz="4400" b="1" dirty="0">
              <a:solidFill>
                <a:schemeClr val="bg1"/>
              </a:solidFill>
            </a:endParaRP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endParaRPr lang="tr-TR" sz="4400" dirty="0">
              <a:cs typeface="Times New Roman" panose="02020603050405020304" pitchFamily="18" charset="0"/>
            </a:endParaRP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a:t>
            </a:r>
            <a:r>
              <a:rPr lang="tr-TR" sz="4400" dirty="0" smtClean="0"/>
              <a:t>zorlayıcı </a:t>
            </a:r>
            <a:r>
              <a:rPr lang="tr-TR" sz="4400" dirty="0"/>
              <a:t>süreci atlatmaları için en sağlıklı ve doğal yoldur.</a:t>
            </a:r>
            <a:endParaRPr lang="tr-TR" sz="4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674914" y="3381153"/>
            <a:ext cx="5258053"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3194050"/>
            <a:ext cx="19940421"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endParaRPr lang="tr-TR" sz="4400" b="1" dirty="0">
              <a:solidFill>
                <a:schemeClr val="bg1"/>
              </a:solidFill>
            </a:endParaRP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endParaRPr lang="tr-TR" sz="4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674914" y="3381153"/>
            <a:ext cx="4003412"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3194050"/>
            <a:ext cx="18150532"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endParaRPr lang="tr-TR" sz="4400" b="1" dirty="0">
              <a:solidFill>
                <a:schemeClr val="bg1"/>
              </a:solidFill>
            </a:endParaRP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endParaRPr lang="tr-TR" sz="4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674915" y="3381153"/>
            <a:ext cx="4322388" cy="829340"/>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3194050"/>
            <a:ext cx="16477375"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GÜVEN VERİN</a:t>
            </a:r>
            <a:endParaRPr lang="tr-TR" sz="4400" b="1" dirty="0">
              <a:solidFill>
                <a:schemeClr val="bg1"/>
              </a:solidFill>
            </a:endParaRPr>
          </a:p>
          <a:p>
            <a:pPr algn="just">
              <a:lnSpc>
                <a:spcPct val="150000"/>
              </a:lnSpc>
              <a:buClr>
                <a:srgbClr val="FF0000"/>
              </a:buClr>
            </a:pPr>
            <a:r>
              <a:rPr lang="tr-TR" sz="4400" dirty="0"/>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endParaRPr lang="tr-TR"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443609" y="4808551"/>
            <a:ext cx="14139492" cy="2800767"/>
          </a:xfrm>
          <a:prstGeom prst="rect">
            <a:avLst/>
          </a:prstGeom>
          <a:noFill/>
        </p:spPr>
        <p:txBody>
          <a:bodyPr wrap="square" rtlCol="0">
            <a:spAutoFit/>
          </a:bodyPr>
          <a:lstStyle/>
          <a:p>
            <a:pPr algn="ctr"/>
            <a:r>
              <a:rPr lang="tr-TR" sz="8800" b="1" spc="300" dirty="0">
                <a:cs typeface="Times New Roman" panose="02020603050405020304" pitchFamily="18" charset="0"/>
              </a:rPr>
              <a:t>SALGIN</a:t>
            </a:r>
            <a:endParaRPr lang="tr-TR" sz="8800" b="1" spc="300" dirty="0">
              <a:cs typeface="Times New Roman" panose="02020603050405020304" pitchFamily="18" charset="0"/>
            </a:endParaRPr>
          </a:p>
          <a:p>
            <a:pPr algn="ctr"/>
            <a:r>
              <a:rPr lang="tr-TR" sz="8800" b="1" spc="300" dirty="0">
                <a:cs typeface="Times New Roman" panose="02020603050405020304" pitchFamily="18" charset="0"/>
              </a:rPr>
              <a:t>HASTALIKLAR ve ETKİLERİ </a:t>
            </a:r>
            <a:endParaRPr lang="tr-TR" sz="8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674914" y="3381152"/>
            <a:ext cx="410973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3194050"/>
            <a:ext cx="20524081"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endParaRPr lang="tr-TR" sz="4400" b="1" dirty="0">
              <a:solidFill>
                <a:schemeClr val="bg1"/>
              </a:solidFill>
            </a:endParaRPr>
          </a:p>
          <a:p>
            <a:pPr algn="just">
              <a:lnSpc>
                <a:spcPct val="150000"/>
              </a:lnSpc>
              <a:buClr>
                <a:srgbClr val="FF0000"/>
              </a:buClr>
            </a:pPr>
            <a:r>
              <a:rPr lang="tr-TR" sz="4400" dirty="0" smtClean="0"/>
              <a:t>Zorlayıcı </a:t>
            </a:r>
            <a:r>
              <a:rPr lang="tr-TR" sz="4400" dirty="0"/>
              <a:t>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endParaRPr lang="tr-TR" sz="4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956930" y="3381153"/>
            <a:ext cx="5082363"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3194050"/>
            <a:ext cx="18072711"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endParaRPr lang="tr-TR" sz="4400" b="1" dirty="0">
              <a:solidFill>
                <a:schemeClr val="bg1"/>
              </a:solidFill>
            </a:endParaRPr>
          </a:p>
          <a:p>
            <a:pPr algn="just">
              <a:lnSpc>
                <a:spcPct val="150000"/>
              </a:lnSpc>
              <a:buClr>
                <a:srgbClr val="FF0000"/>
              </a:buClr>
            </a:pPr>
            <a:r>
              <a:rPr lang="tr-TR" sz="4400" dirty="0"/>
              <a:t>Çocuklarla birlikte eğlenceli bir şeyler yapmak ya da onlarla oyunlar oynamak size öncelikli ihtiyaç olarak gelmeyebilir. Ancak çocukların (özellikle ergen yaştaki çocukla daha isteksiz görünse de) yeniden toparlanmaları için onlarla birlikte hoşça vakit geçirecek aktiviteler yapmak oldukça önemli ve gereklidir.</a:t>
            </a:r>
            <a:endParaRPr lang="tr-TR" sz="4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1110234" y="3402418"/>
            <a:ext cx="4312371" cy="78681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3194050"/>
            <a:ext cx="19395672"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MODEL OLUN</a:t>
            </a:r>
            <a:endParaRPr lang="tr-TR" sz="4400" b="1" dirty="0">
              <a:solidFill>
                <a:schemeClr val="bg1"/>
              </a:solidFill>
            </a:endParaRPr>
          </a:p>
          <a:p>
            <a:pPr algn="just">
              <a:lnSpc>
                <a:spcPct val="150000"/>
              </a:lnSpc>
              <a:buClr>
                <a:srgbClr val="FF0000"/>
              </a:buClr>
            </a:pPr>
            <a:r>
              <a:rPr lang="tr-TR" sz="4400" dirty="0"/>
              <a:t>Çocuklar için günlük rutinleri korumak çok önemlidir. Bu nedenle çocuklarınızın yemek, oyun, ders, kurs ya da uyku saatlerinin değişmemesine mümkün olduğunca özen gösterin ve model olmak için rutinlerinizi koruyun.</a:t>
            </a:r>
            <a:endParaRPr lang="tr-TR" sz="4400" dirty="0"/>
          </a:p>
          <a:p>
            <a:pPr algn="just">
              <a:lnSpc>
                <a:spcPct val="150000"/>
              </a:lnSpc>
              <a:buClr>
                <a:srgbClr val="FF0000"/>
              </a:buClr>
            </a:pPr>
            <a:r>
              <a:rPr lang="tr-TR" sz="4400" dirty="0">
                <a:ea typeface="Calibri" panose="020F0502020204030204" pitchFamily="34" charset="0"/>
                <a:cs typeface="Times New Roman" panose="02020603050405020304" pitchFamily="18" charset="0"/>
              </a:rPr>
              <a:t>Ayrıca yetişkinlerin ergenlere esnek düşünebilme konusunda model olması ve onlarla farklı başa çıkma yolları hakkında da konuşması etkili olacaktır.</a:t>
            </a:r>
            <a:endParaRPr lang="tr-TR" sz="4400" dirty="0">
              <a:ea typeface="Calibri" panose="020F0502020204030204" pitchFamily="34" charset="0"/>
              <a:cs typeface="Times New Roman" panose="02020603050405020304" pitchFamily="18" charset="0"/>
            </a:endParaRPr>
          </a:p>
          <a:p>
            <a:pPr algn="just">
              <a:lnSpc>
                <a:spcPct val="150000"/>
              </a:lnSpc>
              <a:buClr>
                <a:srgbClr val="FF0000"/>
              </a:buClr>
            </a:pPr>
            <a:endParaRPr lang="tr-TR" sz="4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1110234" y="2875315"/>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259090" y="2709477"/>
            <a:ext cx="20803242"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endParaRPr lang="tr-TR" sz="4400" b="1" dirty="0">
              <a:solidFill>
                <a:schemeClr val="bg1"/>
              </a:solidFill>
            </a:endParaRPr>
          </a:p>
          <a:p>
            <a:pPr algn="just">
              <a:lnSpc>
                <a:spcPct val="150000"/>
              </a:lnSpc>
              <a:buClr>
                <a:srgbClr val="FF0000"/>
              </a:buClr>
            </a:pPr>
            <a:r>
              <a:rPr lang="tr-TR" sz="4400" dirty="0"/>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endParaRPr lang="tr-TR" sz="4400" dirty="0"/>
          </a:p>
          <a:p>
            <a:pPr algn="just">
              <a:lnSpc>
                <a:spcPct val="150000"/>
              </a:lnSpc>
              <a:buClr>
                <a:srgbClr val="FF0000"/>
              </a:buClr>
            </a:pPr>
            <a:r>
              <a:rPr lang="tr-TR" sz="4400" dirty="0"/>
              <a:t>Sorumluklarıyla ilgili farklılık olabileceğini de göz önünde bulundurun. Örneğin;1 odasını düzenli bir alışkanlıkla toplayan çocuğun odasını toplamak istememesi, okul başarısındaki farklılıklar, gelecekle ilgili  beklentilerinde farklılıklar , motivasyon eksikliği gibi.</a:t>
            </a:r>
            <a:endParaRPr lang="tr-TR" sz="4400" dirty="0"/>
          </a:p>
          <a:p>
            <a:pPr algn="just">
              <a:lnSpc>
                <a:spcPct val="150000"/>
              </a:lnSpc>
              <a:buClr>
                <a:srgbClr val="FF0000"/>
              </a:buClr>
            </a:pPr>
            <a:endParaRPr lang="tr-TR"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977075" y="2875073"/>
            <a:ext cx="5062218" cy="825057"/>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2704951"/>
            <a:ext cx="21710855" cy="8948785"/>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400" b="1" dirty="0"/>
              <a:t>	</a:t>
            </a:r>
            <a:r>
              <a:rPr lang="tr-TR" sz="4400" b="1" dirty="0">
                <a:solidFill>
                  <a:schemeClr val="bg1"/>
                </a:solidFill>
              </a:rPr>
              <a:t>İHMAL ETMEYİN</a:t>
            </a:r>
            <a:endParaRPr lang="tr-TR" sz="4400" b="1" dirty="0">
              <a:solidFill>
                <a:schemeClr val="bg1"/>
              </a:solidFill>
            </a:endParaRPr>
          </a:p>
          <a:p>
            <a:pPr algn="just">
              <a:lnSpc>
                <a:spcPct val="150000"/>
              </a:lnSpc>
              <a:buClr>
                <a:srgbClr val="FF0000"/>
              </a:buClr>
            </a:pPr>
            <a:r>
              <a:rPr lang="tr-TR" sz="4400" dirty="0"/>
              <a:t>Öncelikle sizin toparlanmanız çocuklar için en önemli yardımlardan biridir. Yaşadıklarınızla baş etmek için mümkünse kendinize de zaman ayırın ve sağlığınıza dikkat edin. Yaşadıklarınızı yakınlarınızla paylaşın ya da diğer yetişkinlerle konuşun, gerekirse bir uzmandan yardım alın. </a:t>
            </a:r>
            <a:endParaRPr lang="tr-TR" sz="4400" dirty="0"/>
          </a:p>
          <a:p>
            <a:pPr>
              <a:lnSpc>
                <a:spcPct val="150000"/>
              </a:lnSpc>
              <a:buClr>
                <a:srgbClr val="FF0000"/>
              </a:buClr>
            </a:pPr>
            <a:r>
              <a:rPr lang="tr-TR" sz="4400" dirty="0">
                <a:ea typeface="Calibri" panose="020F0502020204030204" pitchFamily="34" charset="0"/>
                <a:cs typeface="Times New Roman" panose="02020603050405020304" pitchFamily="18" charset="0"/>
              </a:rPr>
              <a:t>Kişisel bakım ve sağlık tedbirlerini ihmal etmeyin. </a:t>
            </a:r>
            <a:r>
              <a:rPr lang="tr-TR" sz="4400" dirty="0">
                <a:cs typeface="Times New Roman" panose="02020603050405020304" pitchFamily="18" charset="0"/>
              </a:rPr>
              <a:t>Elleri yıkamak, mask takmak ya da kıyafetine özen göstermek, saçını taramak gibi tedbirler basit olsa da çocukların </a:t>
            </a:r>
            <a:r>
              <a:rPr lang="tr-TR" sz="4400" dirty="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4400" dirty="0">
              <a:cs typeface="Times New Roman" panose="02020603050405020304" pitchFamily="18" charset="0"/>
            </a:endParaRPr>
          </a:p>
          <a:p>
            <a:pPr>
              <a:lnSpc>
                <a:spcPct val="150000"/>
              </a:lnSpc>
              <a:buClr>
                <a:srgbClr val="FF0000"/>
              </a:buClr>
              <a:buNone/>
            </a:pPr>
            <a:endParaRPr lang="tr-TR"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935664" y="2743198"/>
            <a:ext cx="4253023" cy="871871"/>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2583269"/>
            <a:ext cx="20621357" cy="9401208"/>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BİLGİ EDİNİN</a:t>
            </a:r>
            <a:endParaRPr lang="tr-TR" sz="4400" b="1" dirty="0">
              <a:solidFill>
                <a:schemeClr val="bg1"/>
              </a:solidFill>
            </a:endParaRPr>
          </a:p>
          <a:p>
            <a:pPr algn="just">
              <a:lnSpc>
                <a:spcPct val="150000"/>
              </a:lnSpc>
              <a:buClr>
                <a:srgbClr val="FF0000"/>
              </a:buClr>
            </a:pPr>
            <a:r>
              <a:rPr lang="tr-TR" sz="4400" dirty="0"/>
              <a:t>Kendinize ve çocuklarınıza yardımcı olmak için yapabileceğiniz en iyi şeylerden biri de doğru kaynaklardan bilgi almaktır. Özellikle yapabileceklerinizle ilgili olarak çocuğunuzun okulunda sizlere verilecek bilgileri lütfen uygulayın. </a:t>
            </a:r>
            <a:endParaRPr lang="tr-TR" sz="4400" dirty="0"/>
          </a:p>
          <a:p>
            <a:pPr algn="just">
              <a:lnSpc>
                <a:spcPct val="150000"/>
              </a:lnSpc>
              <a:buClr>
                <a:srgbClr val="FF0000"/>
              </a:buClr>
            </a:pPr>
            <a:r>
              <a:rPr lang="tr-TR" sz="4400" dirty="0">
                <a:cs typeface="Times New Roman" panose="02020603050405020304" pitchFamily="18" charset="0"/>
              </a:rPr>
              <a:t>Çocukların salgını kavramaları (virüs, karantina, mutasyon vb.) ailelerinde, okullarında ve mahallelerinde meydana gelen değişiklikleri anlamaları için temel bilgiler sağlayın.</a:t>
            </a:r>
            <a:endParaRPr lang="tr-TR" sz="4400" dirty="0">
              <a:cs typeface="Times New Roman" panose="02020603050405020304" pitchFamily="18" charset="0"/>
            </a:endParaRPr>
          </a:p>
          <a:p>
            <a:pPr algn="just">
              <a:lnSpc>
                <a:spcPct val="150000"/>
              </a:lnSpc>
              <a:buClr>
                <a:srgbClr val="FF0000"/>
              </a:buClr>
            </a:pPr>
            <a:r>
              <a:rPr lang="tr-TR" sz="4400" dirty="0"/>
              <a:t>Çocuklarınızla ilgili danışmak istediğiniz bir konu olduğunda yine okul rehberlik ve psikolojik danışma servisinden ve rehberlik ve araştırma merkezlerinden yardım alın.</a:t>
            </a:r>
            <a:endParaRPr lang="tr-TR" sz="4400" dirty="0"/>
          </a:p>
          <a:p>
            <a:pPr algn="just">
              <a:lnSpc>
                <a:spcPct val="150000"/>
              </a:lnSpc>
              <a:buClr>
                <a:srgbClr val="FF0000"/>
              </a:buClr>
            </a:pPr>
            <a:endParaRPr lang="tr-TR" sz="4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674914" y="3381153"/>
            <a:ext cx="9574872"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3194050"/>
            <a:ext cx="20893732"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endParaRPr lang="tr-TR" sz="4400" b="1" dirty="0">
              <a:solidFill>
                <a:schemeClr val="bg1"/>
              </a:solidFill>
            </a:endParaRPr>
          </a:p>
          <a:p>
            <a:pPr algn="just">
              <a:lnSpc>
                <a:spcPct val="150000"/>
              </a:lnSpc>
              <a:buClr>
                <a:srgbClr val="FF0000"/>
              </a:buClr>
            </a:pPr>
            <a:r>
              <a:rPr lang="tr-TR" sz="4400" dirty="0">
                <a:ea typeface="Calibri" panose="020F0502020204030204" pitchFamily="34" charset="0"/>
              </a:rPr>
              <a:t>Çocukların televizyondan, radyodan veya çevrimiçi olarak gördüklerine veya duyduklarına dikkat edin. Bir konu hakkında çok fazla bilgi endişeye (ergen yaştaki çocuklar için gelecek kaygısına) yol açabilir. </a:t>
            </a:r>
            <a:endParaRPr lang="tr-TR" sz="4400" dirty="0">
              <a:ea typeface="Calibri" panose="020F0502020204030204" pitchFamily="34" charset="0"/>
            </a:endParaRPr>
          </a:p>
          <a:p>
            <a:pPr algn="just">
              <a:lnSpc>
                <a:spcPct val="150000"/>
              </a:lnSpc>
              <a:buClr>
                <a:srgbClr val="FF0000"/>
              </a:buClr>
            </a:pPr>
            <a:r>
              <a:rPr lang="tr-TR" sz="4400" dirty="0">
                <a:ea typeface="Calibri" panose="020F0502020204030204" pitchFamily="34" charset="0"/>
              </a:rPr>
              <a:t>İnternette ve sosyal medyada salgın ile ilgili bazı hikayelerin söylentiye ve yanlış bilgilere dayanabileceği hakkında çocuklarla konuşun. Özellikle ergen yaştaki çocukların bu konu hakkındaki konuşmaya ve tartışmaya daha çok ihtiyaç duyabileceğinin farkında olun.</a:t>
            </a:r>
            <a:endParaRPr lang="tr-TR" sz="4400" dirty="0">
              <a:ea typeface="Calibri" panose="020F0502020204030204" pitchFamily="34" charset="0"/>
            </a:endParaRPr>
          </a:p>
          <a:p>
            <a:pPr algn="just">
              <a:buClr>
                <a:srgbClr val="FF0000"/>
              </a:buClr>
            </a:pPr>
            <a:endParaRPr lang="tr-TR" sz="4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6" name="Alternatif İşlem 5"/>
          <p:cNvSpPr/>
          <p:nvPr/>
        </p:nvSpPr>
        <p:spPr>
          <a:xfrm>
            <a:off x="914400" y="3381153"/>
            <a:ext cx="6528391"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p:cNvSpPr txBox="1"/>
          <p:nvPr/>
        </p:nvSpPr>
        <p:spPr>
          <a:xfrm>
            <a:off x="1110234" y="3194050"/>
            <a:ext cx="19570770"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endParaRPr lang="tr-TR" sz="4400" b="1" dirty="0">
              <a:solidFill>
                <a:schemeClr val="bg1"/>
              </a:solidFill>
            </a:endParaRPr>
          </a:p>
          <a:p>
            <a:pPr algn="just">
              <a:lnSpc>
                <a:spcPct val="150000"/>
              </a:lnSpc>
              <a:buClr>
                <a:srgbClr val="FF0000"/>
              </a:buClr>
            </a:pPr>
            <a:r>
              <a:rPr lang="tr-TR" sz="4400" dirty="0"/>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endParaRPr lang="tr-TR" sz="4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395515" y="0"/>
            <a:ext cx="13142685" cy="1569660"/>
          </a:xfrm>
          <a:prstGeom prst="rect">
            <a:avLst/>
          </a:prstGeom>
          <a:noFill/>
        </p:spPr>
        <p:txBody>
          <a:bodyPr wrap="square" rtlCol="0">
            <a:spAutoFit/>
          </a:bodyPr>
          <a:lstStyle/>
          <a:p>
            <a:pPr lvl="0"/>
            <a:r>
              <a:rPr lang="tr-TR" sz="4800" b="1" dirty="0">
                <a:solidFill>
                  <a:schemeClr val="bg1"/>
                </a:solidFill>
              </a:rPr>
              <a:t>OKULLARDA ÖĞRENCİLERE UYGULANACAK PSİKOEĞİTİM PROGRAMIN GENEL AMAÇLARI-1</a:t>
            </a:r>
            <a:endParaRPr lang="tr-TR" sz="4800" b="1" dirty="0">
              <a:solidFill>
                <a:schemeClr val="bg1"/>
              </a:solidFill>
              <a:cs typeface="Times New Roman" panose="02020603050405020304" pitchFamily="18" charset="0"/>
            </a:endParaRPr>
          </a:p>
        </p:txBody>
      </p:sp>
      <p:sp>
        <p:nvSpPr>
          <p:cNvPr id="4" name="Content Placeholder 2"/>
          <p:cNvSpPr txBox="1"/>
          <p:nvPr/>
        </p:nvSpPr>
        <p:spPr>
          <a:xfrm>
            <a:off x="1110234" y="3194050"/>
            <a:ext cx="18481272"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buFont typeface="+mj-lt"/>
              <a:buAutoNum type="arabicPeriod"/>
            </a:pPr>
            <a:r>
              <a:rPr lang="tr-TR" sz="4400" dirty="0"/>
              <a:t>Öğrencileri salgın hastalık zamanlarında yaşanabilecek normal psikolojik etkiler hakkında bilgilendirmek ve onların bu konuya ilişkin farkındalıklarını arttırmak. </a:t>
            </a:r>
            <a:endParaRPr lang="tr-TR" sz="4400" dirty="0"/>
          </a:p>
          <a:p>
            <a:pPr marL="457200" indent="-457200" algn="just">
              <a:lnSpc>
                <a:spcPct val="100000"/>
              </a:lnSpc>
              <a:buClr>
                <a:srgbClr val="FF0000"/>
              </a:buClr>
              <a:buFont typeface="+mj-lt"/>
              <a:buAutoNum type="arabicPeriod"/>
            </a:pPr>
            <a:r>
              <a:rPr lang="tr-TR" sz="4400" dirty="0"/>
              <a:t>Öğrencilere kendi tepkilerini anlama ve paylaşma olanağı vererek tepkilerinin doğal olduğunu göstermek ve öğrencilerin tepkilerini normalleştirmek. </a:t>
            </a:r>
            <a:endParaRPr lang="tr-TR" sz="4400" dirty="0"/>
          </a:p>
          <a:p>
            <a:pPr marL="457200" indent="-457200" algn="just">
              <a:lnSpc>
                <a:spcPct val="100000"/>
              </a:lnSpc>
              <a:buClr>
                <a:srgbClr val="FF0000"/>
              </a:buClr>
              <a:buFont typeface="+mj-lt"/>
              <a:buAutoNum type="arabicPeriod"/>
            </a:pPr>
            <a:r>
              <a:rPr lang="tr-TR" sz="4400" dirty="0"/>
              <a:t>Okul sistemi ile öğrenciler arasında yaşantıların paylaşılmasını sağlayarak, öğrencilerin okul ile iletişimini güçlendirmek. </a:t>
            </a:r>
            <a:endParaRPr lang="tr-TR" sz="4400" dirty="0"/>
          </a:p>
          <a:p>
            <a:pPr marL="457200" indent="-457200" algn="just">
              <a:lnSpc>
                <a:spcPct val="100000"/>
              </a:lnSpc>
              <a:buClr>
                <a:srgbClr val="FF0000"/>
              </a:buClr>
              <a:buFont typeface="+mj-lt"/>
              <a:buAutoNum type="arabicPeriod"/>
            </a:pPr>
            <a:r>
              <a:rPr lang="tr-TR" sz="4400" dirty="0"/>
              <a:t>Öğrencilerin olumlu başa çıkma yöntemlerini fark etmelerini sağlamak. </a:t>
            </a:r>
            <a:endParaRPr lang="tr-TR" sz="4400" dirty="0"/>
          </a:p>
          <a:p>
            <a:pPr marL="457200" indent="-457200" algn="just">
              <a:lnSpc>
                <a:spcPct val="100000"/>
              </a:lnSpc>
              <a:buClr>
                <a:srgbClr val="FF0000"/>
              </a:buClr>
              <a:buFont typeface="+mj-lt"/>
              <a:buAutoNum type="arabicPeriod"/>
            </a:pPr>
            <a:r>
              <a:rPr lang="tr-TR" sz="4400" dirty="0"/>
              <a:t>Öğrencilerin güçlü yanlarını fark etmelerini sağlamak. </a:t>
            </a:r>
            <a:endParaRPr lang="tr-TR" sz="4400" dirty="0"/>
          </a:p>
          <a:p>
            <a:pPr marL="0" indent="0" algn="just">
              <a:lnSpc>
                <a:spcPct val="100000"/>
              </a:lnSpc>
              <a:buClr>
                <a:srgbClr val="FF0000"/>
              </a:buClr>
              <a:buNone/>
            </a:pPr>
            <a:endParaRPr lang="tr-TR" sz="4400" dirty="0"/>
          </a:p>
          <a:p>
            <a:pPr marL="457200" indent="-457200" algn="just">
              <a:lnSpc>
                <a:spcPct val="100000"/>
              </a:lnSpc>
              <a:buClr>
                <a:srgbClr val="FF0000"/>
              </a:buClr>
              <a:buFont typeface="+mj-lt"/>
              <a:buAutoNum type="arabicPeriod"/>
            </a:pPr>
            <a:endParaRPr lang="tr-TR" sz="4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395515" y="0"/>
            <a:ext cx="13142685" cy="1569660"/>
          </a:xfrm>
          <a:prstGeom prst="rect">
            <a:avLst/>
          </a:prstGeom>
          <a:noFill/>
        </p:spPr>
        <p:txBody>
          <a:bodyPr wrap="square" rtlCol="0">
            <a:spAutoFit/>
          </a:bodyPr>
          <a:lstStyle/>
          <a:p>
            <a:pPr lvl="0"/>
            <a:r>
              <a:rPr lang="tr-TR" sz="4800" b="1" dirty="0">
                <a:solidFill>
                  <a:schemeClr val="bg1"/>
                </a:solidFill>
              </a:rPr>
              <a:t>OKULLARDA ÖĞRENCİLERE UYGULANACAK PSİKOEĞİTİM PROGRAMIN GENEL AMAÇLARI-2</a:t>
            </a:r>
            <a:endParaRPr lang="tr-TR" sz="4800" b="1" dirty="0">
              <a:solidFill>
                <a:schemeClr val="bg1"/>
              </a:solidFill>
              <a:cs typeface="Times New Roman" panose="02020603050405020304" pitchFamily="18" charset="0"/>
            </a:endParaRPr>
          </a:p>
        </p:txBody>
      </p:sp>
      <p:sp>
        <p:nvSpPr>
          <p:cNvPr id="4" name="Content Placeholder 2"/>
          <p:cNvSpPr txBox="1"/>
          <p:nvPr/>
        </p:nvSpPr>
        <p:spPr>
          <a:xfrm>
            <a:off x="1110234" y="3194050"/>
            <a:ext cx="21597366"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buClr>
                <a:srgbClr val="FF0000"/>
              </a:buClr>
              <a:buFont typeface="+mj-lt"/>
              <a:buAutoNum type="arabicPeriod" startAt="6"/>
            </a:pPr>
            <a:r>
              <a:rPr lang="tr-TR" sz="4400" dirty="0"/>
              <a:t>Öğrencilerin sosyal destek kaynaklarını fark etmelerini sağlamak.</a:t>
            </a:r>
            <a:endParaRPr lang="tr-TR" sz="4400" dirty="0"/>
          </a:p>
          <a:p>
            <a:pPr marL="457200" indent="-457200">
              <a:lnSpc>
                <a:spcPct val="100000"/>
              </a:lnSpc>
              <a:buClr>
                <a:srgbClr val="FF0000"/>
              </a:buClr>
              <a:buFont typeface="+mj-lt"/>
              <a:buAutoNum type="arabicPeriod" startAt="6"/>
            </a:pPr>
            <a:r>
              <a:rPr lang="tr-TR" sz="4400" dirty="0"/>
              <a:t>Öğrencilere geleceğe ilişkin olumlu bakış açısı kazandırmak.</a:t>
            </a:r>
            <a:endParaRPr lang="tr-TR" sz="4400" dirty="0"/>
          </a:p>
          <a:p>
            <a:pPr marL="457200" indent="-457200">
              <a:lnSpc>
                <a:spcPct val="100000"/>
              </a:lnSpc>
              <a:buClr>
                <a:srgbClr val="FF0000"/>
              </a:buClr>
              <a:buFont typeface="+mj-lt"/>
              <a:buAutoNum type="arabicPeriod" startAt="6"/>
            </a:pPr>
            <a:r>
              <a:rPr lang="tr-TR" sz="4400" dirty="0"/>
              <a:t>Öğrencilerin duygu ve düşüncelerini ifade etmelerini sağlamak.</a:t>
            </a:r>
            <a:endParaRPr lang="tr-TR" sz="4400" dirty="0"/>
          </a:p>
          <a:p>
            <a:pPr marL="457200" indent="-457200">
              <a:lnSpc>
                <a:spcPct val="100000"/>
              </a:lnSpc>
              <a:buClr>
                <a:srgbClr val="FF0000"/>
              </a:buClr>
              <a:buFont typeface="+mj-lt"/>
              <a:buAutoNum type="arabicPeriod" startAt="6"/>
            </a:pPr>
            <a:r>
              <a:rPr lang="tr-TR" sz="4400" dirty="0"/>
              <a:t>Öğrencilerin psikolojik sağlamlıklarını güçlendirmek.</a:t>
            </a:r>
            <a:endParaRPr lang="tr-TR" sz="4400" dirty="0"/>
          </a:p>
          <a:p>
            <a:pPr marL="457200" indent="-457200">
              <a:lnSpc>
                <a:spcPct val="100000"/>
              </a:lnSpc>
              <a:buClr>
                <a:srgbClr val="FF0000"/>
              </a:buClr>
              <a:buFont typeface="+mj-lt"/>
              <a:buAutoNum type="arabicPeriod" startAt="6"/>
            </a:pPr>
            <a:r>
              <a:rPr lang="tr-TR" sz="4400" dirty="0"/>
              <a:t>Öğrencilerin öğrenme becerilerini ve gelişimlerini desteklemek.</a:t>
            </a:r>
            <a:endParaRPr lang="tr-TR" sz="4400" dirty="0"/>
          </a:p>
          <a:p>
            <a:pPr marL="0" indent="0">
              <a:lnSpc>
                <a:spcPct val="100000"/>
              </a:lnSpc>
              <a:buClr>
                <a:srgbClr val="FF0000"/>
              </a:buClr>
              <a:buNone/>
            </a:pPr>
            <a:endParaRPr lang="tr-TR" sz="4400" dirty="0"/>
          </a:p>
          <a:p>
            <a:pPr marL="457200" indent="-457200">
              <a:lnSpc>
                <a:spcPct val="100000"/>
              </a:lnSpc>
              <a:buClr>
                <a:srgbClr val="FF0000"/>
              </a:buClr>
              <a:buFont typeface="+mj-lt"/>
              <a:buAutoNum type="arabicPeriod"/>
            </a:pPr>
            <a:endParaRPr lang="tr-TR"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1" y="3016250"/>
            <a:ext cx="16377793" cy="8702676"/>
          </a:xfrm>
        </p:spPr>
        <p:txBody>
          <a:bodyPr>
            <a:normAutofit/>
          </a:bodyPr>
          <a:lstStyle/>
          <a:p>
            <a:pPr marL="457200" indent="-457200" algn="just">
              <a:lnSpc>
                <a:spcPct val="100000"/>
              </a:lnSpc>
              <a:buClr>
                <a:srgbClr val="FF0000"/>
              </a:buClr>
            </a:pPr>
            <a:r>
              <a:rPr lang="tr-TR" sz="5400" dirty="0">
                <a:ea typeface="Calibri" panose="020F0502020204030204" pitchFamily="34" charset="0"/>
              </a:rPr>
              <a:t>Salgın hastalıklar insan hayatının tehdit altında olduğu ve önemli sayıda hastanın olduğu ve ölümlerin yaşandığı acil sağlık durumlarıdır. </a:t>
            </a:r>
            <a:endParaRPr lang="tr-TR" sz="5400" dirty="0">
              <a:ea typeface="Calibri" panose="020F0502020204030204" pitchFamily="34" charset="0"/>
            </a:endParaRP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t>Salgın hastalıklar insanlık tarihi kadar eski olup; hastalık süreçleri yaşanmış, önlemler ve sonrasında yapılan tıbbi müdahalelerle salgın hastalıklar kontrol altına alınmış veya sonlanmıştır</a:t>
            </a:r>
            <a:endParaRPr lang="tr-TR" sz="5400" dirty="0"/>
          </a:p>
          <a:p>
            <a:pPr algn="just">
              <a:lnSpc>
                <a:spcPct val="100000"/>
              </a:lnSpc>
              <a:buClr>
                <a:srgbClr val="FF0000"/>
              </a:buClr>
            </a:pPr>
            <a:endParaRPr lang="tr-TR" sz="5400" dirty="0"/>
          </a:p>
        </p:txBody>
      </p:sp>
      <p:sp>
        <p:nvSpPr>
          <p:cNvPr id="5" name="TextBox 6"/>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endParaRPr lang="tr-TR" sz="6000" b="1" dirty="0">
              <a:solidFill>
                <a:schemeClr val="bg1"/>
              </a:solidFill>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endParaRPr lang="tr-TR" sz="4800" b="1" dirty="0">
              <a:solidFill>
                <a:schemeClr val="bg1"/>
              </a:solidFill>
              <a:cs typeface="Times New Roman" panose="02020603050405020304" pitchFamily="18" charset="0"/>
            </a:endParaRPr>
          </a:p>
        </p:txBody>
      </p:sp>
      <p:sp>
        <p:nvSpPr>
          <p:cNvPr id="4" name="Content Placeholder 2"/>
          <p:cNvSpPr txBox="1"/>
          <p:nvPr/>
        </p:nvSpPr>
        <p:spPr>
          <a:xfrm>
            <a:off x="1110234" y="3194050"/>
            <a:ext cx="17955979" cy="84137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6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50000"/>
              </a:lnSpc>
              <a:buClr>
                <a:srgbClr val="FF0000"/>
              </a:buClr>
            </a:pPr>
            <a:r>
              <a:rPr lang="tr-TR" sz="4400" dirty="0">
                <a:ea typeface="Calibri" panose="020F0502020204030204" pitchFamily="34" charset="0"/>
              </a:rPr>
              <a:t>Her şeyden önce, çocuğunuza (ve kendinize!) çok zor bir zamanın ortasında olmamıza rağmen, bu durumun geçeceğini hatırlatın. </a:t>
            </a:r>
            <a:endParaRPr lang="tr-TR" sz="4400" dirty="0">
              <a:ea typeface="Calibri" panose="020F0502020204030204" pitchFamily="34" charset="0"/>
            </a:endParaRPr>
          </a:p>
          <a:p>
            <a:pPr marL="457200" indent="-457200">
              <a:lnSpc>
                <a:spcPct val="150000"/>
              </a:lnSpc>
              <a:buClr>
                <a:srgbClr val="FF0000"/>
              </a:buClr>
            </a:pPr>
            <a:r>
              <a:rPr lang="tr-TR" sz="4400" dirty="0">
                <a:cs typeface="Times New Roman" panose="02020603050405020304" pitchFamily="18" charset="0"/>
              </a:rPr>
              <a:t>Unutmayın </a:t>
            </a:r>
            <a:r>
              <a:rPr lang="tr-TR" sz="4400" b="1" dirty="0">
                <a:cs typeface="Times New Roman" panose="02020603050405020304" pitchFamily="18" charset="0"/>
              </a:rPr>
              <a:t>umut</a:t>
            </a:r>
            <a:r>
              <a:rPr lang="tr-TR" sz="4400" dirty="0">
                <a:cs typeface="Times New Roman" panose="02020603050405020304" pitchFamily="18" charset="0"/>
              </a:rPr>
              <a:t> beslemek bizim için olduğu gibi çocuklar için de önemlidir. </a:t>
            </a:r>
            <a:endParaRPr lang="tr-TR" sz="4400" dirty="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1" y="2923511"/>
            <a:ext cx="17674965" cy="7857903"/>
          </a:xfrm>
        </p:spPr>
        <p:txBody>
          <a:bodyPr>
            <a:normAutofit/>
          </a:bodyPr>
          <a:lstStyle/>
          <a:p>
            <a:pPr marL="457200" indent="-457200">
              <a:lnSpc>
                <a:spcPct val="100000"/>
              </a:lnSpc>
              <a:buClr>
                <a:srgbClr val="FF0000"/>
              </a:buClr>
            </a:pPr>
            <a:r>
              <a:rPr lang="tr-TR" sz="5400" dirty="0">
                <a:ea typeface="Calibri" panose="020F0502020204030204" pitchFamily="34" charset="0"/>
              </a:rPr>
              <a:t>Salgın zamanında herkes bu süreçten farklı şekillerde etkilenir:</a:t>
            </a:r>
            <a:endParaRPr lang="tr-TR" sz="5400" dirty="0">
              <a:ea typeface="Calibri" panose="020F0502020204030204" pitchFamily="34" charset="0"/>
            </a:endParaRP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Bazıları için ani iş kayıpları ve belirsizlikten dolayı ekonomik kayıplar söz konusu olabilir. </a:t>
            </a:r>
            <a:endParaRPr lang="tr-TR" sz="5400" dirty="0">
              <a:ea typeface="Calibri" panose="020F0502020204030204" pitchFamily="34" charset="0"/>
            </a:endParaRP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Bazıları için okul ve iş rutinlerinin değişiminden dolayı günlük yaşamlarında belirsizlikler ve zorluklar ortaya çıkabilir.</a:t>
            </a:r>
            <a:endParaRPr lang="tr-TR" sz="5400" dirty="0"/>
          </a:p>
        </p:txBody>
      </p:sp>
      <p:sp>
        <p:nvSpPr>
          <p:cNvPr id="5" name="TextBox 6"/>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endParaRPr lang="tr-TR" sz="6000" b="1" dirty="0">
              <a:solidFill>
                <a:schemeClr val="bg1"/>
              </a:solidFill>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2" y="2838450"/>
            <a:ext cx="17781290" cy="8702676"/>
          </a:xfrm>
        </p:spPr>
        <p:txBody>
          <a:bodyPr>
            <a:normAutofit/>
          </a:bodyPr>
          <a:lstStyle/>
          <a:p>
            <a:pPr marL="457200" indent="-457200" algn="just">
              <a:lnSpc>
                <a:spcPct val="100000"/>
              </a:lnSpc>
              <a:buClr>
                <a:srgbClr val="FF0000"/>
              </a:buClr>
            </a:pPr>
            <a:r>
              <a:rPr lang="tr-TR" sz="5400" dirty="0">
                <a:ea typeface="Calibri" panose="020F0502020204030204" pitchFamily="34" charset="0"/>
              </a:rPr>
              <a:t>Karantina önlemlerinden dolayı öğrenciler okullarına devam edemezken, yetişkinler işlerine düzenli biçimde devam edemeyebilir. </a:t>
            </a:r>
            <a:endParaRPr lang="tr-TR" sz="5400" dirty="0">
              <a:ea typeface="Calibri" panose="020F0502020204030204" pitchFamily="34" charset="0"/>
            </a:endParaRP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ea typeface="Calibri" panose="020F0502020204030204" pitchFamily="34" charset="0"/>
              </a:rPr>
              <a:t>Bu süreç çocuklar, hastalar ve yaşlılar için daha çok stres ve endişeye neden olabilir.</a:t>
            </a:r>
            <a:endParaRPr lang="tr-TR" sz="5400" dirty="0">
              <a:ea typeface="Calibri" panose="020F0502020204030204" pitchFamily="34" charset="0"/>
            </a:endParaRP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ea typeface="Calibri" panose="020F0502020204030204" pitchFamily="34" charset="0"/>
              </a:rPr>
              <a:t>Enfeksiyon riski altında olan kişiler ayrıca hastalığı sevdiklerine bulaştırma konusunda da çok kaygı yaşamaktadır</a:t>
            </a:r>
            <a:endParaRPr lang="tr-TR" sz="5400" dirty="0"/>
          </a:p>
        </p:txBody>
      </p:sp>
      <p:sp>
        <p:nvSpPr>
          <p:cNvPr id="5" name="TextBox 6"/>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endParaRPr lang="tr-TR" sz="6000" b="1" dirty="0">
              <a:solidFill>
                <a:schemeClr val="bg1"/>
              </a:solidFill>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292" y="2838450"/>
            <a:ext cx="16101346" cy="7666517"/>
          </a:xfrm>
        </p:spPr>
        <p:txBody>
          <a:bodyPr>
            <a:normAutofit/>
          </a:bodyPr>
          <a:lstStyle/>
          <a:p>
            <a:pPr marL="0" indent="0">
              <a:lnSpc>
                <a:spcPct val="100000"/>
              </a:lnSpc>
              <a:spcAft>
                <a:spcPts val="0"/>
              </a:spcAft>
              <a:buNone/>
            </a:pPr>
            <a:r>
              <a:rPr lang="tr-TR" sz="5400" dirty="0">
                <a:ea typeface="Calibri" panose="020F0502020204030204" pitchFamily="34" charset="0"/>
                <a:cs typeface="Times New Roman" panose="02020603050405020304" pitchFamily="18" charset="0"/>
              </a:rPr>
              <a:t>Salgın dönemlerinde yaşanan stresin üç ana tetikleyicisi bulunmaktadır:</a:t>
            </a:r>
            <a:endParaRPr lang="tr-TR" sz="5400" dirty="0">
              <a:ea typeface="Calibri" panose="020F0502020204030204" pitchFamily="34" charset="0"/>
              <a:cs typeface="Times New Roman" panose="02020603050405020304" pitchFamily="18" charset="0"/>
            </a:endParaRP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1. </a:t>
            </a:r>
            <a:r>
              <a:rPr lang="tr-TR" sz="5400" dirty="0">
                <a:ea typeface="Calibri" panose="020F0502020204030204" pitchFamily="34" charset="0"/>
                <a:cs typeface="Times New Roman" panose="02020603050405020304" pitchFamily="18" charset="0"/>
              </a:rPr>
              <a:t>Daha önce bir salgın yaşanmamış olmasından kaynaklanan belirsizlik.</a:t>
            </a:r>
            <a:endParaRPr lang="tr-TR" sz="5400" dirty="0">
              <a:ea typeface="Calibri" panose="020F0502020204030204" pitchFamily="34" charset="0"/>
              <a:cs typeface="Times New Roman" panose="02020603050405020304" pitchFamily="18" charset="0"/>
            </a:endParaRP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2. </a:t>
            </a:r>
            <a:r>
              <a:rPr lang="tr-TR" sz="5400" dirty="0">
                <a:ea typeface="Calibri" panose="020F0502020204030204" pitchFamily="34" charset="0"/>
                <a:cs typeface="Times New Roman" panose="02020603050405020304" pitchFamily="18" charset="0"/>
              </a:rPr>
              <a:t>Salgının hastalığa ve ölüme neden olması ve bu durumun korkuyu artırması.</a:t>
            </a:r>
            <a:endParaRPr lang="tr-TR" sz="5400" dirty="0">
              <a:ea typeface="Calibri" panose="020F0502020204030204" pitchFamily="34" charset="0"/>
              <a:cs typeface="Times New Roman" panose="02020603050405020304" pitchFamily="18" charset="0"/>
            </a:endParaRP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3. </a:t>
            </a:r>
            <a:r>
              <a:rPr lang="tr-TR" sz="5400" dirty="0">
                <a:ea typeface="Calibri" panose="020F0502020204030204" pitchFamily="34" charset="0"/>
                <a:cs typeface="Times New Roman" panose="02020603050405020304" pitchFamily="18" charset="0"/>
              </a:rPr>
              <a:t>Salgının insanlar için büyük yaşam tarzı değişikliklerini beraberinde getirmesi.</a:t>
            </a:r>
            <a:endParaRPr lang="tr-TR" sz="5400" dirty="0"/>
          </a:p>
        </p:txBody>
      </p:sp>
      <p:sp>
        <p:nvSpPr>
          <p:cNvPr id="5" name="TextBox 6"/>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endParaRPr lang="tr-TR" sz="6000" b="1" dirty="0">
              <a:solidFill>
                <a:schemeClr val="bg1"/>
              </a:solidFill>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endParaRPr lang="tr-TR" sz="4800" b="1" dirty="0">
              <a:solidFill>
                <a:schemeClr val="bg1"/>
              </a:solidFill>
              <a:cs typeface="Times New Roman" panose="02020603050405020304" pitchFamily="18" charset="0"/>
            </a:endParaRPr>
          </a:p>
        </p:txBody>
      </p:sp>
      <p:sp>
        <p:nvSpPr>
          <p:cNvPr id="4" name="Alternatif İşlem 3"/>
          <p:cNvSpPr/>
          <p:nvPr/>
        </p:nvSpPr>
        <p:spPr>
          <a:xfrm>
            <a:off x="1463656" y="2838450"/>
            <a:ext cx="16718017" cy="959213"/>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1676292" y="2838450"/>
            <a:ext cx="18051402" cy="8702676"/>
          </a:xfrm>
        </p:spPr>
        <p:txBody>
          <a:bodyPr>
            <a:noAutofit/>
          </a:bodyPr>
          <a:lstStyle/>
          <a:p>
            <a:pPr marL="457200" indent="-457200">
              <a:lnSpc>
                <a:spcPct val="100000"/>
              </a:lnSpc>
              <a:buClr>
                <a:srgbClr val="FF0000"/>
              </a:buClr>
              <a:buFont typeface="Wingdings" panose="05000000000000000000" pitchFamily="2" charset="2"/>
              <a:buChar char="§"/>
            </a:pPr>
            <a:r>
              <a:rPr lang="tr-TR" sz="5400" b="1" dirty="0">
                <a:solidFill>
                  <a:schemeClr val="bg1"/>
                </a:solidFill>
                <a:ea typeface="Calibri" panose="020F0502020204030204" pitchFamily="34" charset="0"/>
              </a:rPr>
              <a:t>Salgın sırasındaki zorluklardan bazıları şunlarla ilgilidir:</a:t>
            </a:r>
            <a:endParaRPr lang="tr-TR" sz="5400" b="1" dirty="0">
              <a:solidFill>
                <a:schemeClr val="bg1"/>
              </a:solidFill>
              <a:ea typeface="Calibri" panose="020F0502020204030204" pitchFamily="34" charset="0"/>
            </a:endParaRP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Rutinlerindeki değişiklikler (örneğin, aileden, arkadaşlardan fiziksel olarak uzak durma zorunluluğu)</a:t>
            </a:r>
            <a:endParaRPr lang="tr-TR" sz="5400" dirty="0">
              <a:ea typeface="Calibri" panose="020F0502020204030204" pitchFamily="34" charset="0"/>
              <a:cs typeface="Times New Roman" panose="02020603050405020304" pitchFamily="18" charset="0"/>
            </a:endParaRP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(ör. Sanal öğrenme ortamları, teknoloji erişimi ve bağlantı sorunları)</a:t>
            </a:r>
            <a:endParaRPr lang="tr-TR" sz="5400" dirty="0">
              <a:ea typeface="Calibri" panose="020F0502020204030204" pitchFamily="34" charset="0"/>
              <a:cs typeface="Times New Roman" panose="02020603050405020304" pitchFamily="18" charset="0"/>
            </a:endParaRP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(örneğin, aşı olma ve hastane kontrollerini erteleme )</a:t>
            </a:r>
            <a:endParaRPr lang="tr-TR" sz="5400" dirty="0">
              <a:solidFill>
                <a:prstClr val="black"/>
              </a:solidFill>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18100</Words>
  <Application>WPS Presentation</Application>
  <PresentationFormat>Özel</PresentationFormat>
  <Paragraphs>393</Paragraphs>
  <Slides>50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Arial</vt:lpstr>
      <vt:lpstr>SimSun</vt:lpstr>
      <vt:lpstr>Wingdings</vt:lpstr>
      <vt:lpstr>Times New Roman</vt:lpstr>
      <vt:lpstr>Calibri</vt:lpstr>
      <vt:lpstr>Symbol</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Win7</cp:lastModifiedBy>
  <cp:revision>256</cp:revision>
  <dcterms:created xsi:type="dcterms:W3CDTF">2021-08-21T08:47:00Z</dcterms:created>
  <dcterms:modified xsi:type="dcterms:W3CDTF">2021-09-13T09:32:59Z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